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258" r:id="rId4"/>
    <p:sldId id="271" r:id="rId5"/>
    <p:sldId id="262" r:id="rId6"/>
    <p:sldId id="263" r:id="rId7"/>
    <p:sldId id="265" r:id="rId8"/>
    <p:sldId id="266" r:id="rId9"/>
    <p:sldId id="267" r:id="rId10"/>
    <p:sldId id="268" r:id="rId11"/>
    <p:sldId id="269" r:id="rId12"/>
    <p:sldId id="270" r:id="rId13"/>
    <p:sldId id="260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8580" autoAdjust="0"/>
  </p:normalViewPr>
  <p:slideViewPr>
    <p:cSldViewPr>
      <p:cViewPr>
        <p:scale>
          <a:sx n="80" d="100"/>
          <a:sy n="80" d="100"/>
        </p:scale>
        <p:origin x="-965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38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7303C7-EE1F-469B-9B7C-51726A33F918}" type="datetimeFigureOut">
              <a:rPr lang="en-US" smtClean="0"/>
              <a:t>11/2/2012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C9A11F-3A88-4B04-AE6E-77928800C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7550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Mental Math</a:t>
            </a:r>
          </a:p>
          <a:p>
            <a:endParaRPr lang="en-US" dirty="0" smtClean="0"/>
          </a:p>
          <a:p>
            <a:r>
              <a:rPr lang="en-US" dirty="0" smtClean="0"/>
              <a:t>1) Start with the first</a:t>
            </a:r>
            <a:r>
              <a:rPr lang="en-US" baseline="0" dirty="0" smtClean="0"/>
              <a:t> perfect square greater than 50.  Divide by 4.  Take the negative square root.  Multiply by -8.  (32)</a:t>
            </a:r>
          </a:p>
          <a:p>
            <a:endParaRPr lang="en-US" baseline="0" dirty="0" smtClean="0"/>
          </a:p>
          <a:p>
            <a:r>
              <a:rPr lang="en-US" baseline="0" dirty="0" smtClean="0"/>
              <a:t>2) Start with the first perfect square greater than 70.  Divide by 3.  Add 9.  Take the negative square root.  Multiply by -8. (48)</a:t>
            </a:r>
          </a:p>
          <a:p>
            <a:endParaRPr lang="en-US" baseline="0" dirty="0" smtClean="0"/>
          </a:p>
          <a:p>
            <a:r>
              <a:rPr lang="en-US" baseline="0" dirty="0" smtClean="0"/>
              <a:t>3) Start with the first perfect square greater than 120.  Divide by 6.  Add 5 squared.  Take the negative square root.  Multiply by -8. </a:t>
            </a:r>
            <a:r>
              <a:rPr lang="en-US" baseline="0" smtClean="0"/>
              <a:t>(56)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C9A11F-3A88-4B04-AE6E-77928800CEF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1028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67EB15-DEF1-490B-91CB-413913552A4E}" type="datetimeFigureOut">
              <a:rPr lang="en-US" smtClean="0"/>
              <a:t>11/2/2012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E379DB-AC25-4522-B6D5-ED0762AB29A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67EB15-DEF1-490B-91CB-413913552A4E}" type="datetimeFigureOut">
              <a:rPr lang="en-US" smtClean="0"/>
              <a:t>11/2/2012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E379DB-AC25-4522-B6D5-ED0762AB29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67EB15-DEF1-490B-91CB-413913552A4E}" type="datetimeFigureOut">
              <a:rPr lang="en-US" smtClean="0"/>
              <a:t>11/2/2012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E379DB-AC25-4522-B6D5-ED0762AB29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67EB15-DEF1-490B-91CB-413913552A4E}" type="datetimeFigureOut">
              <a:rPr lang="en-US" smtClean="0"/>
              <a:t>11/2/2012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E379DB-AC25-4522-B6D5-ED0762AB29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67EB15-DEF1-490B-91CB-413913552A4E}" type="datetimeFigureOut">
              <a:rPr lang="en-US" smtClean="0"/>
              <a:t>11/2/2012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E379DB-AC25-4522-B6D5-ED0762AB29A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67EB15-DEF1-490B-91CB-413913552A4E}" type="datetimeFigureOut">
              <a:rPr lang="en-US" smtClean="0"/>
              <a:t>11/2/2012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E379DB-AC25-4522-B6D5-ED0762AB29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67EB15-DEF1-490B-91CB-413913552A4E}" type="datetimeFigureOut">
              <a:rPr lang="en-US" smtClean="0"/>
              <a:t>11/2/2012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E379DB-AC25-4522-B6D5-ED0762AB29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67EB15-DEF1-490B-91CB-413913552A4E}" type="datetimeFigureOut">
              <a:rPr lang="en-US" smtClean="0"/>
              <a:t>11/2/2012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E379DB-AC25-4522-B6D5-ED0762AB29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67EB15-DEF1-490B-91CB-413913552A4E}" type="datetimeFigureOut">
              <a:rPr lang="en-US" smtClean="0"/>
              <a:t>11/2/2012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E379DB-AC25-4522-B6D5-ED0762AB29AC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67EB15-DEF1-490B-91CB-413913552A4E}" type="datetimeFigureOut">
              <a:rPr lang="en-US" smtClean="0"/>
              <a:t>11/2/2012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E379DB-AC25-4522-B6D5-ED0762AB29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67EB15-DEF1-490B-91CB-413913552A4E}" type="datetimeFigureOut">
              <a:rPr lang="en-US" smtClean="0"/>
              <a:t>11/2/2012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E379DB-AC25-4522-B6D5-ED0762AB29A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3A67EB15-DEF1-490B-91CB-413913552A4E}" type="datetimeFigureOut">
              <a:rPr lang="en-US" smtClean="0"/>
              <a:t>11/2/2012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0EE379DB-AC25-4522-B6D5-ED0762AB29AC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0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Friday, November 2, 2012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990600" y="1850064"/>
                <a:ext cx="8077200" cy="3560136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/>
                  <a:t>TISK Problems</a:t>
                </a:r>
              </a:p>
              <a:p>
                <a:pPr marL="541782" indent="-514350">
                  <a:buAutoNum type="arabicParenR"/>
                </a:pPr>
                <a:r>
                  <a:rPr lang="en-US" dirty="0" smtClean="0"/>
                  <a:t>Evaluate: 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/>
                      </a:rPr>
                      <m:t>84</m:t>
                    </m:r>
                    <m:r>
                      <a:rPr lang="en-US" b="0" i="1" smtClean="0"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4−12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i="1">
                        <a:latin typeface="Cambria Math"/>
                        <a:ea typeface="Cambria Math"/>
                      </a:rPr>
                      <m:t>÷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(−16)</m:t>
                    </m:r>
                  </m:oMath>
                </a14:m>
                <a:endParaRPr lang="en-US" dirty="0" smtClean="0"/>
              </a:p>
              <a:p>
                <a:pPr marL="541782" indent="-514350">
                  <a:buAutoNum type="arabicParenR"/>
                </a:pPr>
                <a:r>
                  <a:rPr lang="en-US" dirty="0" smtClean="0"/>
                  <a:t>Factor completely: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24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−11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−28</m:t>
                    </m:r>
                  </m:oMath>
                </a14:m>
                <a:endParaRPr lang="en-US" dirty="0" smtClean="0"/>
              </a:p>
              <a:p>
                <a:pPr marL="541782" indent="-514350">
                  <a:buAutoNum type="arabicParenR"/>
                </a:pPr>
                <a:r>
                  <a:rPr lang="en-US" dirty="0" smtClean="0"/>
                  <a:t>Identify all </a:t>
                </a:r>
                <a:r>
                  <a:rPr lang="en-US" dirty="0" smtClean="0"/>
                  <a:t>pairs </a:t>
                </a:r>
                <a:r>
                  <a:rPr lang="en-US" dirty="0" smtClean="0"/>
                  <a:t>of congruent angles if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</a:rPr>
                      <m:t>Δ</m:t>
                    </m:r>
                    <m:r>
                      <a:rPr lang="en-US" b="0" i="1" smtClean="0">
                        <a:latin typeface="Cambria Math"/>
                      </a:rPr>
                      <m:t>𝐴𝐵𝐶</m:t>
                    </m:r>
                    <m:r>
                      <a:rPr lang="en-US" b="0" i="1" smtClean="0">
                        <a:latin typeface="Cambria Math"/>
                      </a:rPr>
                      <m:t>≅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</a:rPr>
                      <m:t>Δ</m:t>
                    </m:r>
                    <m:r>
                      <a:rPr lang="en-US" b="0" i="1" smtClean="0">
                        <a:latin typeface="Cambria Math"/>
                      </a:rPr>
                      <m:t>𝐷𝐵𝐶</m:t>
                    </m:r>
                  </m:oMath>
                </a14:m>
                <a:r>
                  <a:rPr lang="en-US" dirty="0" smtClean="0"/>
                  <a:t>.</a:t>
                </a:r>
              </a:p>
              <a:p>
                <a:pPr marL="541782" indent="-514350">
                  <a:buAutoNum type="arabicParenR"/>
                </a:pPr>
                <a:endParaRPr lang="en-US" dirty="0"/>
              </a:p>
              <a:p>
                <a:r>
                  <a:rPr lang="en-US" dirty="0" smtClean="0"/>
                  <a:t>We will have 3 Mental Math questions.</a:t>
                </a:r>
                <a:endParaRPr lang="en-US" dirty="0"/>
              </a:p>
            </p:txBody>
          </p:sp>
        </mc:Choice>
        <mc:Fallback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990600" y="1850064"/>
                <a:ext cx="8077200" cy="3560136"/>
              </a:xfrm>
              <a:blipFill rotWithShape="1">
                <a:blip r:embed="rId3"/>
                <a:stretch>
                  <a:fillRect l="-1057" t="-2735" r="-11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1219200" y="5914370"/>
            <a:ext cx="4953000" cy="52322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HOMEWORK:  5-3 Worksheet</a:t>
            </a:r>
            <a:endParaRPr lang="en-US" sz="2800" dirty="0"/>
          </a:p>
        </p:txBody>
      </p:sp>
      <p:sp>
        <p:nvSpPr>
          <p:cNvPr id="7" name="Freeform 6"/>
          <p:cNvSpPr/>
          <p:nvPr/>
        </p:nvSpPr>
        <p:spPr>
          <a:xfrm>
            <a:off x="6915150" y="3926443"/>
            <a:ext cx="1771650" cy="1571625"/>
          </a:xfrm>
          <a:custGeom>
            <a:avLst/>
            <a:gdLst>
              <a:gd name="connsiteX0" fmla="*/ 0 w 1771650"/>
              <a:gd name="connsiteY0" fmla="*/ 1571625 h 1571625"/>
              <a:gd name="connsiteX1" fmla="*/ 333375 w 1771650"/>
              <a:gd name="connsiteY1" fmla="*/ 0 h 1571625"/>
              <a:gd name="connsiteX2" fmla="*/ 1162050 w 1771650"/>
              <a:gd name="connsiteY2" fmla="*/ 495300 h 1571625"/>
              <a:gd name="connsiteX3" fmla="*/ 1771650 w 1771650"/>
              <a:gd name="connsiteY3" fmla="*/ 1371600 h 1571625"/>
              <a:gd name="connsiteX4" fmla="*/ 0 w 1771650"/>
              <a:gd name="connsiteY4" fmla="*/ 1571625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71650" h="1571625">
                <a:moveTo>
                  <a:pt x="0" y="1571625"/>
                </a:moveTo>
                <a:lnTo>
                  <a:pt x="333375" y="0"/>
                </a:lnTo>
                <a:lnTo>
                  <a:pt x="1162050" y="495300"/>
                </a:lnTo>
                <a:lnTo>
                  <a:pt x="1771650" y="1371600"/>
                </a:lnTo>
                <a:lnTo>
                  <a:pt x="0" y="1571625"/>
                </a:ln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>
            <a:stCxn id="7" idx="2"/>
            <a:endCxn id="7" idx="0"/>
          </p:cNvCxnSpPr>
          <p:nvPr/>
        </p:nvCxnSpPr>
        <p:spPr>
          <a:xfrm flipH="1">
            <a:off x="6915150" y="4421743"/>
            <a:ext cx="1162050" cy="1076325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819900" y="54980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B</a:t>
            </a:r>
            <a:endParaRPr lang="en-US" i="1" dirty="0"/>
          </a:p>
        </p:txBody>
      </p:sp>
      <p:sp>
        <p:nvSpPr>
          <p:cNvPr id="11" name="TextBox 10"/>
          <p:cNvSpPr txBox="1"/>
          <p:nvPr/>
        </p:nvSpPr>
        <p:spPr>
          <a:xfrm>
            <a:off x="6915150" y="3741777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A</a:t>
            </a:r>
            <a:endParaRPr lang="en-US" i="1" dirty="0"/>
          </a:p>
        </p:txBody>
      </p:sp>
      <p:sp>
        <p:nvSpPr>
          <p:cNvPr id="12" name="TextBox 11"/>
          <p:cNvSpPr txBox="1"/>
          <p:nvPr/>
        </p:nvSpPr>
        <p:spPr>
          <a:xfrm>
            <a:off x="7962900" y="4111109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C</a:t>
            </a:r>
            <a:endParaRPr lang="en-US" i="1" dirty="0"/>
          </a:p>
        </p:txBody>
      </p:sp>
      <p:sp>
        <p:nvSpPr>
          <p:cNvPr id="13" name="TextBox 12"/>
          <p:cNvSpPr txBox="1"/>
          <p:nvPr/>
        </p:nvSpPr>
        <p:spPr>
          <a:xfrm>
            <a:off x="8686800" y="5128736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D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030927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484632" indent="0" fontAlgn="auto">
              <a:spcAft>
                <a:spcPts val="0"/>
              </a:spcAft>
              <a:defRPr/>
            </a:pPr>
            <a:r>
              <a:rPr lang="en-US" sz="2400" dirty="0">
                <a:solidFill>
                  <a:schemeClr val="accent1">
                    <a:tint val="83000"/>
                    <a:satMod val="150000"/>
                  </a:schemeClr>
                </a:solidFill>
              </a:rPr>
              <a:t>Concurrency of Altitudes of a Triangle Theorem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1295400" y="1676400"/>
            <a:ext cx="7162800" cy="1828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The lines containing the altitudes of a triangle are concurrent.</a:t>
            </a: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1143000" y="4038600"/>
            <a:ext cx="6934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/>
              <a:t>(Not really much of a theorem, just states that Yes, </a:t>
            </a:r>
            <a:r>
              <a:rPr lang="en-US" dirty="0" smtClean="0"/>
              <a:t>indeed</a:t>
            </a:r>
            <a:r>
              <a:rPr lang="en-US" dirty="0"/>
              <a:t>, altitudes are concurrent!)</a:t>
            </a:r>
          </a:p>
        </p:txBody>
      </p:sp>
    </p:spTree>
    <p:extLst>
      <p:ext uri="{BB962C8B-B14F-4D97-AF65-F5344CB8AC3E}">
        <p14:creationId xmlns:p14="http://schemas.microsoft.com/office/powerpoint/2010/main" val="3126241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484632" indent="0" fontAlgn="auto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tint val="83000"/>
                    <a:satMod val="150000"/>
                  </a:schemeClr>
                </a:solidFill>
              </a:rPr>
              <a:t>Check Points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94" name="Rectangle 3"/>
              <p:cNvSpPr>
                <a:spLocks noGrp="1" noChangeArrowheads="1"/>
              </p:cNvSpPr>
              <p:nvPr>
                <p:ph idx="1"/>
              </p:nvPr>
            </p:nvSpPr>
            <p:spPr>
              <a:xfrm>
                <a:off x="685800" y="1981200"/>
                <a:ext cx="7772400" cy="1676400"/>
              </a:xfrm>
            </p:spPr>
            <p:txBody>
              <a:bodyPr/>
              <a:lstStyle/>
              <a:p>
                <a:pPr>
                  <a:lnSpc>
                    <a:spcPct val="80000"/>
                  </a:lnSpc>
                </a:pPr>
                <a:r>
                  <a:rPr lang="en-US" sz="2400" dirty="0" smtClean="0"/>
                  <a:t>Use the diagram shown and the given information to decide in each case whether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24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400" b="0" i="1" smtClean="0">
                            <a:latin typeface="Cambria Math"/>
                          </a:rPr>
                          <m:t>𝐸𝐺</m:t>
                        </m:r>
                      </m:e>
                    </m:acc>
                  </m:oMath>
                </a14:m>
                <a:r>
                  <a:rPr lang="en-US" sz="2400" dirty="0" smtClean="0"/>
                  <a:t> is a perpendicular bisector, an angle bisector, a median, or an altitude of the triangle.</a:t>
                </a:r>
              </a:p>
            </p:txBody>
          </p:sp>
        </mc:Choice>
        <mc:Fallback xmlns="">
          <p:sp>
            <p:nvSpPr>
              <p:cNvPr id="3094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85800" y="1981200"/>
                <a:ext cx="7772400" cy="1676400"/>
              </a:xfrm>
              <a:blipFill rotWithShape="1">
                <a:blip r:embed="rId2"/>
                <a:stretch>
                  <a:fillRect t="-72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95" name="AutoShape 5"/>
          <p:cNvSpPr>
            <a:spLocks noChangeArrowheads="1"/>
          </p:cNvSpPr>
          <p:nvPr/>
        </p:nvSpPr>
        <p:spPr bwMode="auto">
          <a:xfrm>
            <a:off x="1295400" y="3886200"/>
            <a:ext cx="2514600" cy="2362200"/>
          </a:xfrm>
          <a:prstGeom prst="triangle">
            <a:avLst>
              <a:gd name="adj" fmla="val 51134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96" name="Line 6"/>
          <p:cNvSpPr>
            <a:spLocks noChangeShapeType="1"/>
          </p:cNvSpPr>
          <p:nvPr/>
        </p:nvSpPr>
        <p:spPr bwMode="auto">
          <a:xfrm>
            <a:off x="2590800" y="3886200"/>
            <a:ext cx="0" cy="23622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7" name="Text Box 7"/>
          <p:cNvSpPr txBox="1">
            <a:spLocks noChangeArrowheads="1"/>
          </p:cNvSpPr>
          <p:nvPr/>
        </p:nvSpPr>
        <p:spPr bwMode="auto">
          <a:xfrm>
            <a:off x="1066800" y="62484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D</a:t>
            </a:r>
          </a:p>
        </p:txBody>
      </p:sp>
      <p:sp>
        <p:nvSpPr>
          <p:cNvPr id="3098" name="Text Box 8"/>
          <p:cNvSpPr txBox="1">
            <a:spLocks noChangeArrowheads="1"/>
          </p:cNvSpPr>
          <p:nvPr/>
        </p:nvSpPr>
        <p:spPr bwMode="auto">
          <a:xfrm>
            <a:off x="2362200" y="35814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E</a:t>
            </a:r>
          </a:p>
        </p:txBody>
      </p:sp>
      <p:sp>
        <p:nvSpPr>
          <p:cNvPr id="3099" name="Text Box 9"/>
          <p:cNvSpPr txBox="1">
            <a:spLocks noChangeArrowheads="1"/>
          </p:cNvSpPr>
          <p:nvPr/>
        </p:nvSpPr>
        <p:spPr bwMode="auto">
          <a:xfrm>
            <a:off x="2362200" y="62484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G</a:t>
            </a:r>
          </a:p>
        </p:txBody>
      </p:sp>
      <p:sp>
        <p:nvSpPr>
          <p:cNvPr id="3100" name="Text Box 10"/>
          <p:cNvSpPr txBox="1">
            <a:spLocks noChangeArrowheads="1"/>
          </p:cNvSpPr>
          <p:nvPr/>
        </p:nvSpPr>
        <p:spPr bwMode="auto">
          <a:xfrm>
            <a:off x="3657600" y="61722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F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01" name="Text Box 11"/>
              <p:cNvSpPr txBox="1">
                <a:spLocks noChangeArrowheads="1"/>
              </p:cNvSpPr>
              <p:nvPr/>
            </p:nvSpPr>
            <p:spPr bwMode="auto">
              <a:xfrm>
                <a:off x="4419600" y="4038600"/>
                <a:ext cx="3886200" cy="203369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 Black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 Black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 Black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 Black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 Black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 Black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 Black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 Black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 Black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 smtClean="0"/>
                  <a:t>a)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𝐷𝐺</m:t>
                        </m:r>
                      </m:e>
                    </m:acc>
                    <m:r>
                      <a:rPr lang="en-US" b="0" i="1" smtClean="0">
                        <a:latin typeface="Cambria Math"/>
                      </a:rPr>
                      <m:t>≅</m:t>
                    </m:r>
                    <m:acc>
                      <m:accPr>
                        <m:chr m:val="̅"/>
                        <m:ctrlPr>
                          <a:rPr lang="en-US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𝐹𝐺</m:t>
                        </m:r>
                      </m:e>
                    </m:acc>
                  </m:oMath>
                </a14:m>
                <a:r>
                  <a:rPr lang="en-US" dirty="0" smtClean="0"/>
                  <a:t> </a:t>
                </a:r>
                <a:endParaRPr lang="en-US" dirty="0"/>
              </a:p>
              <a:p>
                <a:pPr>
                  <a:spcBef>
                    <a:spcPct val="50000"/>
                  </a:spcBef>
                </a:pPr>
                <a:r>
                  <a:rPr lang="en-US" dirty="0"/>
                  <a:t>b</a:t>
                </a:r>
                <a:r>
                  <a:rPr lang="en-US" dirty="0" smtClean="0"/>
                  <a:t>)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𝐸𝐺</m:t>
                        </m:r>
                      </m:e>
                    </m:acc>
                    <m:r>
                      <a:rPr lang="en-US" b="0" i="1" smtClean="0">
                        <a:latin typeface="Cambria Math"/>
                      </a:rPr>
                      <m:t>⊥</m:t>
                    </m:r>
                    <m:acc>
                      <m:accPr>
                        <m:chr m:val="̅"/>
                        <m:ctrlPr>
                          <a:rPr lang="en-US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𝐷𝐹</m:t>
                        </m:r>
                      </m:e>
                    </m:acc>
                  </m:oMath>
                </a14:m>
                <a:endParaRPr lang="en-US" dirty="0"/>
              </a:p>
              <a:p>
                <a:pPr>
                  <a:spcBef>
                    <a:spcPct val="50000"/>
                  </a:spcBef>
                </a:pPr>
                <a:r>
                  <a:rPr lang="en-US" dirty="0"/>
                  <a:t>c)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∠</m:t>
                    </m:r>
                    <m:r>
                      <a:rPr lang="en-US" b="0" i="1" smtClean="0">
                        <a:latin typeface="Cambria Math"/>
                      </a:rPr>
                      <m:t>𝐷𝐸𝐺</m:t>
                    </m:r>
                    <m:r>
                      <a:rPr lang="en-US" b="0" i="1" smtClean="0">
                        <a:latin typeface="Cambria Math"/>
                      </a:rPr>
                      <m:t>≅∠</m:t>
                    </m:r>
                    <m:r>
                      <a:rPr lang="en-US" b="0" i="1" smtClean="0">
                        <a:latin typeface="Cambria Math"/>
                      </a:rPr>
                      <m:t>𝐹𝐸𝐺</m:t>
                    </m:r>
                    <m:r>
                      <a:rPr lang="en-US" b="0" i="1" smtClean="0">
                        <a:latin typeface="Cambria Math"/>
                      </a:rPr>
                      <m:t> </m:t>
                    </m:r>
                  </m:oMath>
                </a14:m>
                <a:endParaRPr lang="en-US" dirty="0" smtClean="0"/>
              </a:p>
              <a:p>
                <a:pPr>
                  <a:spcBef>
                    <a:spcPct val="50000"/>
                  </a:spcBef>
                </a:pPr>
                <a:r>
                  <a:rPr lang="en-US" dirty="0" smtClean="0"/>
                  <a:t>d</a:t>
                </a:r>
                <a:r>
                  <a:rPr lang="en-US" dirty="0"/>
                  <a:t>)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𝐸𝐺</m:t>
                        </m:r>
                      </m:e>
                    </m:acc>
                    <m:r>
                      <a:rPr lang="en-US" b="0" i="1" smtClean="0">
                        <a:latin typeface="Cambria Math"/>
                      </a:rPr>
                      <m:t>⊥</m:t>
                    </m:r>
                    <m:acc>
                      <m:accPr>
                        <m:chr m:val="̅"/>
                        <m:ctrlPr>
                          <a:rPr lang="en-US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𝐷𝐹</m:t>
                        </m:r>
                      </m:e>
                    </m:acc>
                    <m:r>
                      <a:rPr lang="en-US" b="0" i="1" smtClean="0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</a:rPr>
                      <m:t>and</m:t>
                    </m:r>
                    <m:r>
                      <a:rPr lang="en-US" b="0" i="1" smtClean="0">
                        <a:latin typeface="Cambria Math"/>
                      </a:rPr>
                      <m:t> </m:t>
                    </m:r>
                    <m:acc>
                      <m:accPr>
                        <m:chr m:val="̅"/>
                        <m:ctrlPr>
                          <a:rPr lang="en-US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𝐷𝐺</m:t>
                        </m:r>
                      </m:e>
                    </m:acc>
                    <m:r>
                      <a:rPr lang="en-US" b="0" i="1" smtClean="0">
                        <a:latin typeface="Cambria Math"/>
                      </a:rPr>
                      <m:t>≅</m:t>
                    </m:r>
                    <m:acc>
                      <m:accPr>
                        <m:chr m:val="̅"/>
                        <m:ctrlPr>
                          <a:rPr lang="en-US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𝐹𝐺</m:t>
                        </m:r>
                      </m:e>
                    </m:acc>
                  </m:oMath>
                </a14:m>
                <a:endParaRPr lang="en-US" dirty="0"/>
              </a:p>
              <a:p>
                <a:pPr>
                  <a:spcBef>
                    <a:spcPct val="50000"/>
                  </a:spcBef>
                </a:pPr>
                <a:r>
                  <a:rPr lang="en-US" dirty="0"/>
                  <a:t>e)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</a:rPr>
                      <m:t>Δ</m:t>
                    </m:r>
                    <m:r>
                      <a:rPr lang="en-US" b="0" i="1" smtClean="0">
                        <a:latin typeface="Cambria Math"/>
                      </a:rPr>
                      <m:t>𝐷𝐺𝐸</m:t>
                    </m:r>
                    <m:r>
                      <a:rPr lang="en-US" b="0" i="1" smtClean="0">
                        <a:latin typeface="Cambria Math"/>
                      </a:rPr>
                      <m:t>≅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</a:rPr>
                      <m:t>Δ</m:t>
                    </m:r>
                    <m:r>
                      <a:rPr lang="en-US" b="0" i="1" smtClean="0">
                        <a:latin typeface="Cambria Math"/>
                      </a:rPr>
                      <m:t>𝐹𝐺𝐸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101" name="Text 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419600" y="4038600"/>
                <a:ext cx="3886200" cy="2033698"/>
              </a:xfrm>
              <a:prstGeom prst="rect">
                <a:avLst/>
              </a:prstGeom>
              <a:blipFill rotWithShape="1">
                <a:blip r:embed="rId3"/>
                <a:stretch>
                  <a:fillRect l="-1254" t="-1201" b="-3904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/>
          <p:cNvSpPr txBox="1"/>
          <p:nvPr/>
        </p:nvSpPr>
        <p:spPr>
          <a:xfrm>
            <a:off x="3886200" y="3745468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GIVEN: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0280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25" y="2917030"/>
            <a:ext cx="3495675" cy="3095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124" name="Rectangle 32"/>
          <p:cNvSpPr>
            <a:spLocks noChangeArrowheads="1"/>
          </p:cNvSpPr>
          <p:nvPr/>
        </p:nvSpPr>
        <p:spPr bwMode="auto">
          <a:xfrm>
            <a:off x="2747962" y="5410200"/>
            <a:ext cx="152400" cy="152400"/>
          </a:xfrm>
          <a:prstGeom prst="rect">
            <a:avLst/>
          </a:prstGeom>
          <a:noFill/>
          <a:ln w="19050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484632" indent="0" fontAlgn="auto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tint val="83000"/>
                    <a:satMod val="150000"/>
                  </a:schemeClr>
                </a:solidFill>
              </a:rPr>
              <a:t>Check Points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26" name="Rectangle 3"/>
              <p:cNvSpPr>
                <a:spLocks noGrp="1" noChangeArrowheads="1"/>
              </p:cNvSpPr>
              <p:nvPr>
                <p:ph idx="1"/>
              </p:nvPr>
            </p:nvSpPr>
            <p:spPr>
              <a:xfrm>
                <a:off x="1071562" y="1981200"/>
                <a:ext cx="8072437" cy="3048000"/>
              </a:xfrm>
            </p:spPr>
            <p:txBody>
              <a:bodyPr/>
              <a:lstStyle/>
              <a:p>
                <a:r>
                  <a:rPr lang="en-US" i="1" dirty="0" smtClean="0"/>
                  <a:t>P</a:t>
                </a:r>
                <a:r>
                  <a:rPr lang="en-US" dirty="0" smtClean="0"/>
                  <a:t> is the centroid of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</a:rPr>
                      <m:t>Δ</m:t>
                    </m:r>
                    <m:r>
                      <a:rPr lang="en-US" b="0" i="1" smtClean="0">
                        <a:latin typeface="Cambria Math"/>
                      </a:rPr>
                      <m:t>𝐷𝐸𝐹</m:t>
                    </m:r>
                  </m:oMath>
                </a14:m>
                <a:r>
                  <a:rPr lang="en-US" dirty="0" smtClean="0"/>
                  <a:t>,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𝐸𝐻</m:t>
                        </m:r>
                      </m:e>
                    </m:acc>
                    <m:r>
                      <a:rPr lang="en-US" b="0" i="1" smtClean="0">
                        <a:latin typeface="Cambria Math"/>
                      </a:rPr>
                      <m:t>⊥</m:t>
                    </m:r>
                    <m:acc>
                      <m:accPr>
                        <m:chr m:val="̅"/>
                        <m:ctrlPr>
                          <a:rPr lang="en-US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𝐷𝐹</m:t>
                        </m:r>
                      </m:e>
                    </m:acc>
                  </m:oMath>
                </a14:m>
                <a:r>
                  <a:rPr lang="en-US" dirty="0" smtClean="0"/>
                  <a:t>, </a:t>
                </a:r>
                <a:r>
                  <a:rPr lang="en-US" i="1" dirty="0" smtClean="0"/>
                  <a:t>DH</a:t>
                </a:r>
                <a:r>
                  <a:rPr lang="en-US" dirty="0" smtClean="0"/>
                  <a:t> = 9, </a:t>
                </a:r>
                <a:r>
                  <a:rPr lang="en-US" i="1" dirty="0" smtClean="0"/>
                  <a:t>DG</a:t>
                </a:r>
                <a:r>
                  <a:rPr lang="en-US" dirty="0" smtClean="0"/>
                  <a:t> = 7.5, </a:t>
                </a:r>
                <a:r>
                  <a:rPr lang="en-US" i="1" dirty="0" smtClean="0"/>
                  <a:t>EP</a:t>
                </a:r>
                <a:r>
                  <a:rPr lang="en-US" dirty="0" smtClean="0"/>
                  <a:t> = 8, and </a:t>
                </a:r>
                <a:r>
                  <a:rPr lang="en-US" i="1" dirty="0" smtClean="0"/>
                  <a:t>DE </a:t>
                </a:r>
                <a:r>
                  <a:rPr lang="en-US" dirty="0" smtClean="0"/>
                  <a:t> = </a:t>
                </a:r>
                <a:r>
                  <a:rPr lang="en-US" i="1" dirty="0" smtClean="0"/>
                  <a:t>FE</a:t>
                </a:r>
                <a:r>
                  <a:rPr lang="en-US" dirty="0" smtClean="0"/>
                  <a:t>.</a:t>
                </a:r>
              </a:p>
            </p:txBody>
          </p:sp>
        </mc:Choice>
        <mc:Fallback xmlns="">
          <p:sp>
            <p:nvSpPr>
              <p:cNvPr id="4126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71562" y="1981200"/>
                <a:ext cx="8072437" cy="3048000"/>
              </a:xfrm>
              <a:blipFill rotWithShape="1">
                <a:blip r:embed="rId3"/>
                <a:stretch>
                  <a:fillRect t="-2600" r="-196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42" name="Text Box 34"/>
          <p:cNvSpPr txBox="1">
            <a:spLocks noChangeArrowheads="1"/>
          </p:cNvSpPr>
          <p:nvPr/>
        </p:nvSpPr>
        <p:spPr bwMode="auto">
          <a:xfrm>
            <a:off x="2667000" y="3962400"/>
            <a:ext cx="838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>
                <a:solidFill>
                  <a:schemeClr val="hlink"/>
                </a:solidFill>
              </a:rPr>
              <a:t>8</a:t>
            </a:r>
          </a:p>
        </p:txBody>
      </p:sp>
      <p:sp>
        <p:nvSpPr>
          <p:cNvPr id="4143" name="Text Box 35"/>
          <p:cNvSpPr txBox="1">
            <a:spLocks noChangeArrowheads="1"/>
          </p:cNvSpPr>
          <p:nvPr/>
        </p:nvSpPr>
        <p:spPr bwMode="auto">
          <a:xfrm>
            <a:off x="1828800" y="5562600"/>
            <a:ext cx="838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chemeClr val="hlink"/>
                </a:solidFill>
              </a:rPr>
              <a:t>9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144" name="Text Box 36"/>
              <p:cNvSpPr txBox="1">
                <a:spLocks noChangeArrowheads="1"/>
              </p:cNvSpPr>
              <p:nvPr/>
            </p:nvSpPr>
            <p:spPr bwMode="auto">
              <a:xfrm>
                <a:off x="4800600" y="3200400"/>
                <a:ext cx="4800600" cy="166199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marL="342900" indent="-342900">
                  <a:defRPr>
                    <a:solidFill>
                      <a:schemeClr val="tx1"/>
                    </a:solidFill>
                    <a:latin typeface="Arial Black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 Black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 Black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 Black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 Black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 Black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 Black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 Black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 Black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AutoNum type="alphaLcParenR"/>
                </a:pPr>
                <a:r>
                  <a:rPr lang="en-US" dirty="0" smtClean="0"/>
                  <a:t>Find </a:t>
                </a:r>
                <a:r>
                  <a:rPr lang="en-US" i="1" dirty="0"/>
                  <a:t>FH</a:t>
                </a:r>
                <a:r>
                  <a:rPr lang="en-US" dirty="0"/>
                  <a:t>.</a:t>
                </a:r>
              </a:p>
              <a:p>
                <a:pPr>
                  <a:spcBef>
                    <a:spcPct val="50000"/>
                  </a:spcBef>
                  <a:buFontTx/>
                  <a:buAutoNum type="alphaLcParenR"/>
                </a:pPr>
                <a:r>
                  <a:rPr lang="en-US" dirty="0"/>
                  <a:t>Find </a:t>
                </a:r>
                <a:r>
                  <a:rPr lang="en-US" i="1" dirty="0"/>
                  <a:t>EH</a:t>
                </a:r>
                <a:r>
                  <a:rPr lang="en-US" dirty="0"/>
                  <a:t>.</a:t>
                </a:r>
              </a:p>
              <a:p>
                <a:pPr>
                  <a:spcBef>
                    <a:spcPct val="50000"/>
                  </a:spcBef>
                  <a:buFontTx/>
                  <a:buAutoNum type="alphaLcParenR"/>
                </a:pPr>
                <a:r>
                  <a:rPr lang="en-US" dirty="0"/>
                  <a:t>Find </a:t>
                </a:r>
                <a:r>
                  <a:rPr lang="en-US" i="1" dirty="0"/>
                  <a:t>PH</a:t>
                </a:r>
                <a:r>
                  <a:rPr lang="en-US" dirty="0"/>
                  <a:t>.</a:t>
                </a:r>
              </a:p>
              <a:p>
                <a:pPr>
                  <a:spcBef>
                    <a:spcPct val="50000"/>
                  </a:spcBef>
                  <a:buFontTx/>
                  <a:buAutoNum type="alphaLcParenR"/>
                </a:pPr>
                <a:r>
                  <a:rPr lang="en-US" dirty="0"/>
                  <a:t>Find the perimeter of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 smtClean="0">
                        <a:latin typeface="Cambria Math"/>
                      </a:rPr>
                      <m:t>Δ</m:t>
                    </m:r>
                    <m:r>
                      <a:rPr lang="en-US" sz="2000" b="0" i="1" smtClean="0">
                        <a:latin typeface="Cambria Math"/>
                      </a:rPr>
                      <m:t>𝐷𝐸𝐹</m:t>
                    </m:r>
                  </m:oMath>
                </a14:m>
                <a:endParaRPr lang="en-US" sz="2000" dirty="0"/>
              </a:p>
            </p:txBody>
          </p:sp>
        </mc:Choice>
        <mc:Fallback>
          <p:sp>
            <p:nvSpPr>
              <p:cNvPr id="4144" name="Text 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800600" y="3200400"/>
                <a:ext cx="4800600" cy="1661993"/>
              </a:xfrm>
              <a:prstGeom prst="rect">
                <a:avLst/>
              </a:prstGeom>
              <a:blipFill rotWithShape="1">
                <a:blip r:embed="rId4"/>
                <a:stretch>
                  <a:fillRect l="-1652" t="-4762" b="-659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41" name="Text Box 33"/>
          <p:cNvSpPr txBox="1">
            <a:spLocks noChangeArrowheads="1"/>
          </p:cNvSpPr>
          <p:nvPr/>
        </p:nvSpPr>
        <p:spPr bwMode="auto">
          <a:xfrm>
            <a:off x="1295400" y="4664867"/>
            <a:ext cx="838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>
                <a:solidFill>
                  <a:schemeClr val="hlink"/>
                </a:solidFill>
              </a:rPr>
              <a:t>7.5</a:t>
            </a:r>
          </a:p>
        </p:txBody>
      </p:sp>
    </p:spTree>
    <p:extLst>
      <p:ext uri="{BB962C8B-B14F-4D97-AF65-F5344CB8AC3E}">
        <p14:creationId xmlns:p14="http://schemas.microsoft.com/office/powerpoint/2010/main" val="1752352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Next Week…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2493336"/>
          </a:xfrm>
        </p:spPr>
        <p:txBody>
          <a:bodyPr>
            <a:normAutofit/>
          </a:bodyPr>
          <a:lstStyle/>
          <a:p>
            <a:pPr marL="484632" indent="-457200">
              <a:buFont typeface="Arial" charset="0"/>
              <a:buChar char="•"/>
            </a:pPr>
            <a:r>
              <a:rPr lang="en-US" dirty="0" smtClean="0"/>
              <a:t>Monday: Chapter 4 Test</a:t>
            </a:r>
          </a:p>
          <a:p>
            <a:pPr marL="484632" indent="-457200">
              <a:buFont typeface="Arial" charset="0"/>
              <a:buChar char="•"/>
            </a:pPr>
            <a:r>
              <a:rPr lang="en-US" dirty="0" smtClean="0"/>
              <a:t>There will be proofs!</a:t>
            </a:r>
          </a:p>
          <a:p>
            <a:pPr marL="484632" indent="-457200">
              <a:buFont typeface="Arial" charset="0"/>
              <a:buChar char="•"/>
            </a:pPr>
            <a:endParaRPr lang="en-US" dirty="0" smtClean="0"/>
          </a:p>
          <a:p>
            <a:pPr marL="484632" indent="-457200">
              <a:buFont typeface="Arial" charset="0"/>
              <a:buChar char="•"/>
            </a:pPr>
            <a:r>
              <a:rPr lang="en-US" dirty="0" smtClean="0"/>
              <a:t>Tuesday: Chapter 5 Quiz 1</a:t>
            </a:r>
          </a:p>
          <a:p>
            <a:pPr marL="484632" indent="-457200">
              <a:buFont typeface="Arial" charset="0"/>
              <a:buChar char="•"/>
            </a:pPr>
            <a:r>
              <a:rPr lang="en-US" dirty="0" smtClean="0"/>
              <a:t>No Proofs!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19200" y="4495800"/>
            <a:ext cx="7467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How will you spend your weekend study time?</a:t>
            </a:r>
          </a:p>
          <a:p>
            <a:r>
              <a:rPr lang="en-US" dirty="0" smtClean="0"/>
              <a:t>Option A: Study for Chapter 4 Test.  (Finish 5-3 worksheet on Monday night and/or attend tutoring on Monday after school to talk about Chapter 5.)</a:t>
            </a:r>
          </a:p>
          <a:p>
            <a:endParaRPr lang="en-US" dirty="0" smtClean="0"/>
          </a:p>
          <a:p>
            <a:r>
              <a:rPr lang="en-US" dirty="0" smtClean="0"/>
              <a:t>Option B: Finish 5-3 Worksheet.  (Study for Quiz 1 on Monday night and/or come to tutoring Monday to ask questions about Chapter 5.)</a:t>
            </a:r>
          </a:p>
        </p:txBody>
      </p:sp>
    </p:spTree>
    <p:extLst>
      <p:ext uri="{BB962C8B-B14F-4D97-AF65-F5344CB8AC3E}">
        <p14:creationId xmlns:p14="http://schemas.microsoft.com/office/powerpoint/2010/main" val="2445301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399032"/>
          </a:xfrm>
        </p:spPr>
        <p:txBody>
          <a:bodyPr/>
          <a:lstStyle/>
          <a:p>
            <a:pPr marL="484632" indent="0" fontAlgn="auto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tint val="83000"/>
                    <a:satMod val="150000"/>
                  </a:schemeClr>
                </a:solidFill>
              </a:rPr>
              <a:t>Homework Check</a:t>
            </a:r>
          </a:p>
        </p:txBody>
      </p:sp>
      <p:pic>
        <p:nvPicPr>
          <p:cNvPr id="14339" name="Picture 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679"/>
          <a:stretch/>
        </p:blipFill>
        <p:spPr bwMode="auto">
          <a:xfrm>
            <a:off x="1066800" y="1447800"/>
            <a:ext cx="7945188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066800" y="1447800"/>
            <a:ext cx="5334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1)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066800" y="2069068"/>
            <a:ext cx="5334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2)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66800" y="2590800"/>
            <a:ext cx="5334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3)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057275" y="2960132"/>
            <a:ext cx="5334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4)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3353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74612"/>
            <a:ext cx="8001000" cy="348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3562350"/>
            <a:ext cx="8001000" cy="3295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1066800" y="74612"/>
            <a:ext cx="1295400" cy="3063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066800" y="381000"/>
            <a:ext cx="5334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5)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029200" y="407432"/>
            <a:ext cx="5334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6)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066800" y="3571875"/>
            <a:ext cx="5334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7)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876800" y="3593068"/>
            <a:ext cx="5334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8)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4360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"/>
            <a:ext cx="7924800" cy="35093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2242" y="3509335"/>
            <a:ext cx="3363913" cy="189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4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3581400"/>
            <a:ext cx="3273425" cy="2452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1253330" y="0"/>
            <a:ext cx="1870869" cy="3063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175542" y="685800"/>
            <a:ext cx="5334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9)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295900" y="712232"/>
            <a:ext cx="5334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10)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350959" y="3566636"/>
            <a:ext cx="5334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FF"/>
                </a:solidFill>
              </a:rPr>
              <a:t>9)</a:t>
            </a:r>
            <a:endParaRPr lang="en-US" dirty="0">
              <a:solidFill>
                <a:srgbClr val="FF00FF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471317" y="3593068"/>
            <a:ext cx="5334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FF"/>
                </a:solidFill>
              </a:rPr>
              <a:t>10)</a:t>
            </a:r>
            <a:endParaRPr lang="en-US" dirty="0">
              <a:solidFill>
                <a:srgbClr val="FF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6229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484632" indent="0" fontAlgn="auto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tint val="83000"/>
                    <a:satMod val="150000"/>
                  </a:schemeClr>
                </a:solidFill>
              </a:rPr>
              <a:t>Medians of a Triangle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1447800" y="1524000"/>
            <a:ext cx="7010400" cy="20574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 dirty="0" smtClean="0"/>
              <a:t>The three medians of a triangle are concurrent.</a:t>
            </a:r>
          </a:p>
          <a:p>
            <a:pPr>
              <a:lnSpc>
                <a:spcPct val="80000"/>
              </a:lnSpc>
            </a:pPr>
            <a:r>
              <a:rPr lang="en-US" sz="2800" dirty="0" smtClean="0"/>
              <a:t>The point of concurrency of the medians is called the </a:t>
            </a:r>
            <a:r>
              <a:rPr lang="en-US" sz="2800" u="sng" dirty="0" smtClean="0"/>
              <a:t>centroid</a:t>
            </a:r>
            <a:r>
              <a:rPr lang="en-US" sz="2800" dirty="0" smtClean="0"/>
              <a:t>.</a:t>
            </a:r>
          </a:p>
        </p:txBody>
      </p:sp>
      <p:sp>
        <p:nvSpPr>
          <p:cNvPr id="12292" name="AutoShape 4"/>
          <p:cNvSpPr>
            <a:spLocks noChangeArrowheads="1"/>
          </p:cNvSpPr>
          <p:nvPr/>
        </p:nvSpPr>
        <p:spPr bwMode="auto">
          <a:xfrm>
            <a:off x="2743200" y="4800600"/>
            <a:ext cx="3108325" cy="1371600"/>
          </a:xfrm>
          <a:prstGeom prst="triangle">
            <a:avLst>
              <a:gd name="adj" fmla="val 24843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3" name="Line 5"/>
          <p:cNvSpPr>
            <a:spLocks noChangeShapeType="1"/>
          </p:cNvSpPr>
          <p:nvPr/>
        </p:nvSpPr>
        <p:spPr bwMode="auto">
          <a:xfrm>
            <a:off x="2743200" y="6172200"/>
            <a:ext cx="15541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4" name="Line 6"/>
          <p:cNvSpPr>
            <a:spLocks noChangeShapeType="1"/>
          </p:cNvSpPr>
          <p:nvPr/>
        </p:nvSpPr>
        <p:spPr bwMode="auto">
          <a:xfrm>
            <a:off x="3429000" y="6096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5" name="Line 7"/>
          <p:cNvSpPr>
            <a:spLocks noChangeShapeType="1"/>
          </p:cNvSpPr>
          <p:nvPr/>
        </p:nvSpPr>
        <p:spPr bwMode="auto">
          <a:xfrm>
            <a:off x="4876800" y="6096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6" name="Line 8"/>
          <p:cNvSpPr>
            <a:spLocks noChangeShapeType="1"/>
          </p:cNvSpPr>
          <p:nvPr/>
        </p:nvSpPr>
        <p:spPr bwMode="auto">
          <a:xfrm>
            <a:off x="3505200" y="4800600"/>
            <a:ext cx="838200" cy="137160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7" name="Line 9"/>
          <p:cNvSpPr>
            <a:spLocks noChangeShapeType="1"/>
          </p:cNvSpPr>
          <p:nvPr/>
        </p:nvSpPr>
        <p:spPr bwMode="auto">
          <a:xfrm flipV="1">
            <a:off x="3121025" y="4800600"/>
            <a:ext cx="384175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8" name="Line 10"/>
          <p:cNvSpPr>
            <a:spLocks noChangeShapeType="1"/>
          </p:cNvSpPr>
          <p:nvPr/>
        </p:nvSpPr>
        <p:spPr bwMode="auto">
          <a:xfrm>
            <a:off x="2819400" y="5791200"/>
            <a:ext cx="2286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0" name="Line 12"/>
          <p:cNvSpPr>
            <a:spLocks noChangeShapeType="1"/>
          </p:cNvSpPr>
          <p:nvPr/>
        </p:nvSpPr>
        <p:spPr bwMode="auto">
          <a:xfrm>
            <a:off x="2895600" y="5715000"/>
            <a:ext cx="2286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1" name="Line 13"/>
          <p:cNvSpPr>
            <a:spLocks noChangeShapeType="1"/>
          </p:cNvSpPr>
          <p:nvPr/>
        </p:nvSpPr>
        <p:spPr bwMode="auto">
          <a:xfrm>
            <a:off x="3124200" y="5181600"/>
            <a:ext cx="2286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2" name="Line 14"/>
          <p:cNvSpPr>
            <a:spLocks noChangeShapeType="1"/>
          </p:cNvSpPr>
          <p:nvPr/>
        </p:nvSpPr>
        <p:spPr bwMode="auto">
          <a:xfrm>
            <a:off x="3200400" y="5105400"/>
            <a:ext cx="2286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3" name="Line 15"/>
          <p:cNvSpPr>
            <a:spLocks noChangeShapeType="1"/>
          </p:cNvSpPr>
          <p:nvPr/>
        </p:nvSpPr>
        <p:spPr bwMode="auto">
          <a:xfrm flipH="1" flipV="1">
            <a:off x="3124200" y="5486400"/>
            <a:ext cx="2743200" cy="68580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4" name="Line 16"/>
          <p:cNvSpPr>
            <a:spLocks noChangeShapeType="1"/>
          </p:cNvSpPr>
          <p:nvPr/>
        </p:nvSpPr>
        <p:spPr bwMode="auto">
          <a:xfrm>
            <a:off x="3505200" y="4800600"/>
            <a:ext cx="1179513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5" name="Line 17"/>
          <p:cNvSpPr>
            <a:spLocks noChangeShapeType="1"/>
          </p:cNvSpPr>
          <p:nvPr/>
        </p:nvSpPr>
        <p:spPr bwMode="auto">
          <a:xfrm flipV="1">
            <a:off x="3886200" y="4953000"/>
            <a:ext cx="152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6" name="Line 18"/>
          <p:cNvSpPr>
            <a:spLocks noChangeShapeType="1"/>
          </p:cNvSpPr>
          <p:nvPr/>
        </p:nvSpPr>
        <p:spPr bwMode="auto">
          <a:xfrm flipV="1">
            <a:off x="3962400" y="5029200"/>
            <a:ext cx="152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7" name="Line 19"/>
          <p:cNvSpPr>
            <a:spLocks noChangeShapeType="1"/>
          </p:cNvSpPr>
          <p:nvPr/>
        </p:nvSpPr>
        <p:spPr bwMode="auto">
          <a:xfrm flipV="1">
            <a:off x="4038600" y="5105400"/>
            <a:ext cx="152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8" name="Line 20"/>
          <p:cNvSpPr>
            <a:spLocks noChangeShapeType="1"/>
          </p:cNvSpPr>
          <p:nvPr/>
        </p:nvSpPr>
        <p:spPr bwMode="auto">
          <a:xfrm flipV="1">
            <a:off x="5029200" y="5562600"/>
            <a:ext cx="152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9" name="Line 21"/>
          <p:cNvSpPr>
            <a:spLocks noChangeShapeType="1"/>
          </p:cNvSpPr>
          <p:nvPr/>
        </p:nvSpPr>
        <p:spPr bwMode="auto">
          <a:xfrm flipV="1">
            <a:off x="5105400" y="5638800"/>
            <a:ext cx="152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0" name="Line 22"/>
          <p:cNvSpPr>
            <a:spLocks noChangeShapeType="1"/>
          </p:cNvSpPr>
          <p:nvPr/>
        </p:nvSpPr>
        <p:spPr bwMode="auto">
          <a:xfrm flipV="1">
            <a:off x="5181600" y="5715000"/>
            <a:ext cx="152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1" name="Line 23"/>
          <p:cNvSpPr>
            <a:spLocks noChangeShapeType="1"/>
          </p:cNvSpPr>
          <p:nvPr/>
        </p:nvSpPr>
        <p:spPr bwMode="auto">
          <a:xfrm flipV="1">
            <a:off x="2743200" y="5486400"/>
            <a:ext cx="1981200" cy="68580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2" name="Line 24"/>
          <p:cNvSpPr>
            <a:spLocks noChangeShapeType="1"/>
          </p:cNvSpPr>
          <p:nvPr/>
        </p:nvSpPr>
        <p:spPr bwMode="auto">
          <a:xfrm flipH="1">
            <a:off x="4114800" y="4343400"/>
            <a:ext cx="1143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3" name="Text Box 25"/>
          <p:cNvSpPr txBox="1">
            <a:spLocks noChangeArrowheads="1"/>
          </p:cNvSpPr>
          <p:nvPr/>
        </p:nvSpPr>
        <p:spPr bwMode="auto">
          <a:xfrm>
            <a:off x="5181600" y="4114800"/>
            <a:ext cx="2362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centroid</a:t>
            </a:r>
          </a:p>
        </p:txBody>
      </p:sp>
      <p:sp>
        <p:nvSpPr>
          <p:cNvPr id="2" name="Oval 1"/>
          <p:cNvSpPr/>
          <p:nvPr/>
        </p:nvSpPr>
        <p:spPr>
          <a:xfrm>
            <a:off x="4018756" y="5676900"/>
            <a:ext cx="76200" cy="762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835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2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2" dur="500"/>
                                        <p:tgtEl>
                                          <p:spTgt spid="12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2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12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12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12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12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12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12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12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2" dur="500"/>
                                        <p:tgtEl>
                                          <p:spTgt spid="12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5" dur="500"/>
                                        <p:tgtEl>
                                          <p:spTgt spid="12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  <p:bldP spid="12292" grpId="0" animBg="1"/>
      <p:bldP spid="12293" grpId="0" animBg="1"/>
      <p:bldP spid="12294" grpId="0" animBg="1"/>
      <p:bldP spid="12295" grpId="0" animBg="1"/>
      <p:bldP spid="12296" grpId="0" animBg="1"/>
      <p:bldP spid="12297" grpId="0" animBg="1"/>
      <p:bldP spid="12298" grpId="0" animBg="1"/>
      <p:bldP spid="12300" grpId="0" animBg="1"/>
      <p:bldP spid="12301" grpId="0" animBg="1"/>
      <p:bldP spid="12302" grpId="0" animBg="1"/>
      <p:bldP spid="12303" grpId="0" animBg="1"/>
      <p:bldP spid="12304" grpId="0" animBg="1"/>
      <p:bldP spid="12305" grpId="0" animBg="1"/>
      <p:bldP spid="12306" grpId="0" animBg="1"/>
      <p:bldP spid="12307" grpId="0" animBg="1"/>
      <p:bldP spid="12308" grpId="0" animBg="1"/>
      <p:bldP spid="12309" grpId="0" animBg="1"/>
      <p:bldP spid="12310" grpId="0" animBg="1"/>
      <p:bldP spid="12311" grpId="0" animBg="1"/>
      <p:bldP spid="12312" grpId="0" animBg="1"/>
      <p:bldP spid="12313" grpId="0"/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484632" indent="0" fontAlgn="auto">
              <a:spcAft>
                <a:spcPts val="0"/>
              </a:spcAft>
              <a:defRPr/>
            </a:pPr>
            <a:r>
              <a:rPr lang="en-US" sz="2000">
                <a:solidFill>
                  <a:schemeClr val="accent1">
                    <a:tint val="83000"/>
                    <a:satMod val="150000"/>
                  </a:schemeClr>
                </a:solidFill>
              </a:rPr>
              <a:t>Concurrency of Medians of a Triangle Theorem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1143000" y="1219200"/>
            <a:ext cx="7086600" cy="1676400"/>
          </a:xfrm>
        </p:spPr>
        <p:txBody>
          <a:bodyPr/>
          <a:lstStyle/>
          <a:p>
            <a:r>
              <a:rPr lang="en-US" sz="2800" dirty="0" smtClean="0"/>
              <a:t>The centroid is two thirds of the distance from each vertex to the midpoint of the opposite side.</a:t>
            </a:r>
          </a:p>
        </p:txBody>
      </p:sp>
      <p:sp>
        <p:nvSpPr>
          <p:cNvPr id="13316" name="AutoShape 4"/>
          <p:cNvSpPr>
            <a:spLocks noChangeArrowheads="1"/>
          </p:cNvSpPr>
          <p:nvPr/>
        </p:nvSpPr>
        <p:spPr bwMode="auto">
          <a:xfrm>
            <a:off x="1752600" y="3429000"/>
            <a:ext cx="3108325" cy="1371600"/>
          </a:xfrm>
          <a:prstGeom prst="triangle">
            <a:avLst>
              <a:gd name="adj" fmla="val 24843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7" name="Line 5"/>
          <p:cNvSpPr>
            <a:spLocks noChangeShapeType="1"/>
          </p:cNvSpPr>
          <p:nvPr/>
        </p:nvSpPr>
        <p:spPr bwMode="auto">
          <a:xfrm>
            <a:off x="1752600" y="4800600"/>
            <a:ext cx="15541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8" name="Line 6"/>
          <p:cNvSpPr>
            <a:spLocks noChangeShapeType="1"/>
          </p:cNvSpPr>
          <p:nvPr/>
        </p:nvSpPr>
        <p:spPr bwMode="auto">
          <a:xfrm>
            <a:off x="2438400" y="47244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9" name="Line 7"/>
          <p:cNvSpPr>
            <a:spLocks noChangeShapeType="1"/>
          </p:cNvSpPr>
          <p:nvPr/>
        </p:nvSpPr>
        <p:spPr bwMode="auto">
          <a:xfrm>
            <a:off x="3886200" y="47244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0" name="Line 8"/>
          <p:cNvSpPr>
            <a:spLocks noChangeShapeType="1"/>
          </p:cNvSpPr>
          <p:nvPr/>
        </p:nvSpPr>
        <p:spPr bwMode="auto">
          <a:xfrm>
            <a:off x="2514600" y="3429000"/>
            <a:ext cx="838200" cy="13716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1" name="Line 9"/>
          <p:cNvSpPr>
            <a:spLocks noChangeShapeType="1"/>
          </p:cNvSpPr>
          <p:nvPr/>
        </p:nvSpPr>
        <p:spPr bwMode="auto">
          <a:xfrm flipV="1">
            <a:off x="2130425" y="3429000"/>
            <a:ext cx="384175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2" name="Line 10"/>
          <p:cNvSpPr>
            <a:spLocks noChangeShapeType="1"/>
          </p:cNvSpPr>
          <p:nvPr/>
        </p:nvSpPr>
        <p:spPr bwMode="auto">
          <a:xfrm>
            <a:off x="1828800" y="4419600"/>
            <a:ext cx="2286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3" name="Line 11"/>
          <p:cNvSpPr>
            <a:spLocks noChangeShapeType="1"/>
          </p:cNvSpPr>
          <p:nvPr/>
        </p:nvSpPr>
        <p:spPr bwMode="auto">
          <a:xfrm>
            <a:off x="1905000" y="4343400"/>
            <a:ext cx="2286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4" name="Line 12"/>
          <p:cNvSpPr>
            <a:spLocks noChangeShapeType="1"/>
          </p:cNvSpPr>
          <p:nvPr/>
        </p:nvSpPr>
        <p:spPr bwMode="auto">
          <a:xfrm>
            <a:off x="2133600" y="3810000"/>
            <a:ext cx="2286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5" name="Line 13"/>
          <p:cNvSpPr>
            <a:spLocks noChangeShapeType="1"/>
          </p:cNvSpPr>
          <p:nvPr/>
        </p:nvSpPr>
        <p:spPr bwMode="auto">
          <a:xfrm>
            <a:off x="2209800" y="3733800"/>
            <a:ext cx="2286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6" name="Line 14"/>
          <p:cNvSpPr>
            <a:spLocks noChangeShapeType="1"/>
          </p:cNvSpPr>
          <p:nvPr/>
        </p:nvSpPr>
        <p:spPr bwMode="auto">
          <a:xfrm flipH="1" flipV="1">
            <a:off x="2133600" y="4114800"/>
            <a:ext cx="2743200" cy="6858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7" name="Line 15"/>
          <p:cNvSpPr>
            <a:spLocks noChangeShapeType="1"/>
          </p:cNvSpPr>
          <p:nvPr/>
        </p:nvSpPr>
        <p:spPr bwMode="auto">
          <a:xfrm>
            <a:off x="2514600" y="3429000"/>
            <a:ext cx="1179513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8" name="Line 16"/>
          <p:cNvSpPr>
            <a:spLocks noChangeShapeType="1"/>
          </p:cNvSpPr>
          <p:nvPr/>
        </p:nvSpPr>
        <p:spPr bwMode="auto">
          <a:xfrm flipV="1">
            <a:off x="2895600" y="3581400"/>
            <a:ext cx="152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9" name="Line 17"/>
          <p:cNvSpPr>
            <a:spLocks noChangeShapeType="1"/>
          </p:cNvSpPr>
          <p:nvPr/>
        </p:nvSpPr>
        <p:spPr bwMode="auto">
          <a:xfrm flipV="1">
            <a:off x="2971800" y="3657600"/>
            <a:ext cx="152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0" name="Line 18"/>
          <p:cNvSpPr>
            <a:spLocks noChangeShapeType="1"/>
          </p:cNvSpPr>
          <p:nvPr/>
        </p:nvSpPr>
        <p:spPr bwMode="auto">
          <a:xfrm flipV="1">
            <a:off x="3048000" y="3733800"/>
            <a:ext cx="152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1" name="Line 19"/>
          <p:cNvSpPr>
            <a:spLocks noChangeShapeType="1"/>
          </p:cNvSpPr>
          <p:nvPr/>
        </p:nvSpPr>
        <p:spPr bwMode="auto">
          <a:xfrm flipV="1">
            <a:off x="4038600" y="4191000"/>
            <a:ext cx="152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2" name="Line 20"/>
          <p:cNvSpPr>
            <a:spLocks noChangeShapeType="1"/>
          </p:cNvSpPr>
          <p:nvPr/>
        </p:nvSpPr>
        <p:spPr bwMode="auto">
          <a:xfrm flipV="1">
            <a:off x="4114800" y="4267200"/>
            <a:ext cx="152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3" name="Line 21"/>
          <p:cNvSpPr>
            <a:spLocks noChangeShapeType="1"/>
          </p:cNvSpPr>
          <p:nvPr/>
        </p:nvSpPr>
        <p:spPr bwMode="auto">
          <a:xfrm flipV="1">
            <a:off x="4191000" y="4343400"/>
            <a:ext cx="152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4" name="Line 22"/>
          <p:cNvSpPr>
            <a:spLocks noChangeShapeType="1"/>
          </p:cNvSpPr>
          <p:nvPr/>
        </p:nvSpPr>
        <p:spPr bwMode="auto">
          <a:xfrm flipV="1">
            <a:off x="1752600" y="4114800"/>
            <a:ext cx="1981200" cy="6858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5" name="Text Box 23"/>
          <p:cNvSpPr txBox="1">
            <a:spLocks noChangeArrowheads="1"/>
          </p:cNvSpPr>
          <p:nvPr/>
        </p:nvSpPr>
        <p:spPr bwMode="auto">
          <a:xfrm>
            <a:off x="1371600" y="4724400"/>
            <a:ext cx="914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A</a:t>
            </a:r>
          </a:p>
        </p:txBody>
      </p:sp>
      <p:sp>
        <p:nvSpPr>
          <p:cNvPr id="13336" name="Text Box 24"/>
          <p:cNvSpPr txBox="1">
            <a:spLocks noChangeArrowheads="1"/>
          </p:cNvSpPr>
          <p:nvPr/>
        </p:nvSpPr>
        <p:spPr bwMode="auto">
          <a:xfrm>
            <a:off x="1752600" y="3886200"/>
            <a:ext cx="914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E</a:t>
            </a:r>
          </a:p>
        </p:txBody>
      </p:sp>
      <p:sp>
        <p:nvSpPr>
          <p:cNvPr id="13337" name="Text Box 25"/>
          <p:cNvSpPr txBox="1">
            <a:spLocks noChangeArrowheads="1"/>
          </p:cNvSpPr>
          <p:nvPr/>
        </p:nvSpPr>
        <p:spPr bwMode="auto">
          <a:xfrm>
            <a:off x="2286000" y="3124200"/>
            <a:ext cx="914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B</a:t>
            </a:r>
          </a:p>
        </p:txBody>
      </p:sp>
      <p:sp>
        <p:nvSpPr>
          <p:cNvPr id="13338" name="Text Box 26"/>
          <p:cNvSpPr txBox="1">
            <a:spLocks noChangeArrowheads="1"/>
          </p:cNvSpPr>
          <p:nvPr/>
        </p:nvSpPr>
        <p:spPr bwMode="auto">
          <a:xfrm>
            <a:off x="2819400" y="4281488"/>
            <a:ext cx="914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P</a:t>
            </a:r>
          </a:p>
        </p:txBody>
      </p:sp>
      <p:sp>
        <p:nvSpPr>
          <p:cNvPr id="13339" name="Text Box 27"/>
          <p:cNvSpPr txBox="1">
            <a:spLocks noChangeArrowheads="1"/>
          </p:cNvSpPr>
          <p:nvPr/>
        </p:nvSpPr>
        <p:spPr bwMode="auto">
          <a:xfrm>
            <a:off x="3124200" y="4814888"/>
            <a:ext cx="914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F</a:t>
            </a:r>
          </a:p>
        </p:txBody>
      </p:sp>
      <p:sp>
        <p:nvSpPr>
          <p:cNvPr id="13340" name="Text Box 28"/>
          <p:cNvSpPr txBox="1">
            <a:spLocks noChangeArrowheads="1"/>
          </p:cNvSpPr>
          <p:nvPr/>
        </p:nvSpPr>
        <p:spPr bwMode="auto">
          <a:xfrm>
            <a:off x="4800600" y="4586288"/>
            <a:ext cx="914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C</a:t>
            </a:r>
          </a:p>
        </p:txBody>
      </p:sp>
      <p:sp>
        <p:nvSpPr>
          <p:cNvPr id="13341" name="Text Box 29"/>
          <p:cNvSpPr txBox="1">
            <a:spLocks noChangeArrowheads="1"/>
          </p:cNvSpPr>
          <p:nvPr/>
        </p:nvSpPr>
        <p:spPr bwMode="auto">
          <a:xfrm>
            <a:off x="3657600" y="3810000"/>
            <a:ext cx="914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D</a:t>
            </a:r>
          </a:p>
        </p:txBody>
      </p:sp>
      <p:sp>
        <p:nvSpPr>
          <p:cNvPr id="13345" name="Text Box 33"/>
          <p:cNvSpPr txBox="1">
            <a:spLocks noChangeArrowheads="1"/>
          </p:cNvSpPr>
          <p:nvPr/>
        </p:nvSpPr>
        <p:spPr bwMode="auto">
          <a:xfrm>
            <a:off x="1295400" y="5486400"/>
            <a:ext cx="7391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/>
              <a:t>Note: The centroid can be used to balance a triangle.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5486400" y="2590800"/>
                <a:ext cx="2819400" cy="9017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solidFill>
                            <a:schemeClr val="accent2"/>
                          </a:solidFill>
                          <a:latin typeface="Cambria Math"/>
                        </a:rPr>
                        <m:t>𝑨𝑷</m:t>
                      </m:r>
                      <m:r>
                        <a:rPr lang="en-US" sz="2800" b="1" i="1" dirty="0" smtClean="0">
                          <a:solidFill>
                            <a:schemeClr val="accent2"/>
                          </a:solidFill>
                          <a:latin typeface="Cambria Math"/>
                        </a:rPr>
                        <m:t> =</m:t>
                      </m:r>
                      <m:f>
                        <m:fPr>
                          <m:ctrlPr>
                            <a:rPr lang="en-US" sz="2800" b="1" i="1" dirty="0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1" i="1" dirty="0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𝟐</m:t>
                          </m:r>
                        </m:num>
                        <m:den>
                          <m:r>
                            <a:rPr lang="en-US" sz="2800" b="1" i="1" dirty="0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𝟑</m:t>
                          </m:r>
                        </m:den>
                      </m:f>
                      <m:r>
                        <a:rPr lang="en-US" sz="2800" b="1" i="1" dirty="0" smtClean="0">
                          <a:solidFill>
                            <a:schemeClr val="accent2"/>
                          </a:solidFill>
                          <a:latin typeface="Cambria Math"/>
                        </a:rPr>
                        <m:t>𝑨𝑫</m:t>
                      </m:r>
                    </m:oMath>
                  </m:oMathPara>
                </a14:m>
                <a:endParaRPr lang="en-US" sz="2800" b="1" dirty="0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6400" y="2590800"/>
                <a:ext cx="2819400" cy="90178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5486400" y="3517815"/>
                <a:ext cx="2819400" cy="9017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solidFill>
                            <a:schemeClr val="accent2"/>
                          </a:solidFill>
                          <a:latin typeface="Cambria Math"/>
                        </a:rPr>
                        <m:t>𝑩𝑷</m:t>
                      </m:r>
                      <m:r>
                        <a:rPr lang="en-US" sz="2800" b="1" i="1" dirty="0" smtClean="0">
                          <a:solidFill>
                            <a:schemeClr val="accent2"/>
                          </a:solidFill>
                          <a:latin typeface="Cambria Math"/>
                        </a:rPr>
                        <m:t> =</m:t>
                      </m:r>
                      <m:f>
                        <m:fPr>
                          <m:ctrlPr>
                            <a:rPr lang="en-US" sz="2800" b="1" i="1" dirty="0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1" i="1" dirty="0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𝟐</m:t>
                          </m:r>
                        </m:num>
                        <m:den>
                          <m:r>
                            <a:rPr lang="en-US" sz="2800" b="1" i="1" dirty="0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𝟑</m:t>
                          </m:r>
                        </m:den>
                      </m:f>
                      <m:r>
                        <a:rPr lang="en-US" sz="2800" b="1" i="1" dirty="0" smtClean="0">
                          <a:solidFill>
                            <a:schemeClr val="accent2"/>
                          </a:solidFill>
                          <a:latin typeface="Cambria Math"/>
                        </a:rPr>
                        <m:t>𝑩𝑭</m:t>
                      </m:r>
                    </m:oMath>
                  </m:oMathPara>
                </a14:m>
                <a:endParaRPr lang="en-US" sz="2800" b="1" dirty="0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6400" y="3517815"/>
                <a:ext cx="2819400" cy="90178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5486400" y="4456863"/>
                <a:ext cx="2819400" cy="9017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solidFill>
                            <a:schemeClr val="accent2"/>
                          </a:solidFill>
                          <a:latin typeface="Cambria Math"/>
                        </a:rPr>
                        <m:t>𝑪𝑷</m:t>
                      </m:r>
                      <m:r>
                        <a:rPr lang="en-US" sz="2800" b="1" i="1" dirty="0" smtClean="0">
                          <a:solidFill>
                            <a:schemeClr val="accent2"/>
                          </a:solidFill>
                          <a:latin typeface="Cambria Math"/>
                        </a:rPr>
                        <m:t> =</m:t>
                      </m:r>
                      <m:f>
                        <m:fPr>
                          <m:ctrlPr>
                            <a:rPr lang="en-US" sz="2800" b="1" i="1" dirty="0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1" i="1" dirty="0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𝟐</m:t>
                          </m:r>
                        </m:num>
                        <m:den>
                          <m:r>
                            <a:rPr lang="en-US" sz="2800" b="1" i="1" dirty="0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𝟑</m:t>
                          </m:r>
                        </m:den>
                      </m:f>
                      <m:r>
                        <a:rPr lang="en-US" sz="2800" b="1" i="1" dirty="0" smtClean="0">
                          <a:solidFill>
                            <a:schemeClr val="accent2"/>
                          </a:solidFill>
                          <a:latin typeface="Cambria Math"/>
                        </a:rPr>
                        <m:t>𝑪𝑬</m:t>
                      </m:r>
                    </m:oMath>
                  </m:oMathPara>
                </a14:m>
                <a:endParaRPr lang="en-US" sz="2800" b="1" dirty="0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6400" y="4456863"/>
                <a:ext cx="2819400" cy="90178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56377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33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33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3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33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33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3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33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33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3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3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3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33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33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3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33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33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3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33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33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3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33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33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13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133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133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13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33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33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13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13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133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13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133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133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13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133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133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13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133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133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13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133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133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13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133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133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13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133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133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13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2" dur="500" fill="hold"/>
                                        <p:tgtEl>
                                          <p:spTgt spid="13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13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  <p:bldP spid="13316" grpId="0" animBg="1"/>
      <p:bldP spid="13317" grpId="0" animBg="1"/>
      <p:bldP spid="13318" grpId="0" animBg="1"/>
      <p:bldP spid="13319" grpId="0" animBg="1"/>
      <p:bldP spid="13320" grpId="0" animBg="1"/>
      <p:bldP spid="13321" grpId="0" animBg="1"/>
      <p:bldP spid="13322" grpId="0" animBg="1"/>
      <p:bldP spid="13323" grpId="0" animBg="1"/>
      <p:bldP spid="13324" grpId="0" animBg="1"/>
      <p:bldP spid="13325" grpId="0" animBg="1"/>
      <p:bldP spid="13326" grpId="0" animBg="1"/>
      <p:bldP spid="13327" grpId="0" animBg="1"/>
      <p:bldP spid="13328" grpId="0" animBg="1"/>
      <p:bldP spid="13329" grpId="0" animBg="1"/>
      <p:bldP spid="13330" grpId="0" animBg="1"/>
      <p:bldP spid="13331" grpId="0" animBg="1"/>
      <p:bldP spid="13332" grpId="0" animBg="1"/>
      <p:bldP spid="13333" grpId="0" animBg="1"/>
      <p:bldP spid="13334" grpId="0" animBg="1"/>
      <p:bldP spid="13335" grpId="0"/>
      <p:bldP spid="13336" grpId="0"/>
      <p:bldP spid="13337" grpId="0"/>
      <p:bldP spid="13338" grpId="0"/>
      <p:bldP spid="13339" grpId="0"/>
      <p:bldP spid="13340" grpId="0"/>
      <p:bldP spid="13341" grpId="0"/>
      <p:bldP spid="13345" grpId="0"/>
      <p:bldP spid="2" grpId="0"/>
      <p:bldP spid="35" grpId="0"/>
      <p:bldP spid="3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86" name="Rectangle 26"/>
          <p:cNvSpPr>
            <a:spLocks noChangeArrowheads="1"/>
          </p:cNvSpPr>
          <p:nvPr/>
        </p:nvSpPr>
        <p:spPr bwMode="auto">
          <a:xfrm>
            <a:off x="6096000" y="4038600"/>
            <a:ext cx="2895600" cy="762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2971800" cy="1462088"/>
          </a:xfrm>
        </p:spPr>
        <p:txBody>
          <a:bodyPr/>
          <a:lstStyle/>
          <a:p>
            <a:pPr marL="484632" indent="0"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accent1">
                    <a:tint val="83000"/>
                    <a:satMod val="150000"/>
                  </a:schemeClr>
                </a:solidFill>
              </a:rPr>
              <a:t>Altitudes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3124200" y="304800"/>
            <a:ext cx="5257800" cy="1143000"/>
          </a:xfrm>
        </p:spPr>
        <p:txBody>
          <a:bodyPr>
            <a:normAutofit fontScale="92500"/>
          </a:bodyPr>
          <a:lstStyle/>
          <a:p>
            <a:pPr marL="448056" indent="-384048" fontAlgn="auto">
              <a:lnSpc>
                <a:spcPct val="80000"/>
              </a:lnSpc>
              <a:spcAft>
                <a:spcPts val="0"/>
              </a:spcAft>
              <a:buFont typeface="Wingdings 2"/>
              <a:buChar char=""/>
              <a:defRPr/>
            </a:pPr>
            <a:r>
              <a:rPr lang="en-US" sz="2400" dirty="0"/>
              <a:t>Altitudes of a triangle are concurrent.</a:t>
            </a:r>
          </a:p>
          <a:p>
            <a:pPr marL="448056" indent="-384048" fontAlgn="auto">
              <a:lnSpc>
                <a:spcPct val="80000"/>
              </a:lnSpc>
              <a:spcAft>
                <a:spcPts val="0"/>
              </a:spcAft>
              <a:buFont typeface="Wingdings 2"/>
              <a:buChar char=""/>
              <a:defRPr/>
            </a:pPr>
            <a:r>
              <a:rPr lang="en-US" sz="2400" dirty="0"/>
              <a:t>The point of concurrency is called the </a:t>
            </a:r>
            <a:r>
              <a:rPr lang="en-US" sz="2400" u="sng" dirty="0"/>
              <a:t>orthocenter</a:t>
            </a:r>
            <a:r>
              <a:rPr lang="en-US" sz="2400" dirty="0"/>
              <a:t> of the triangle.</a:t>
            </a: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3048000" y="6400800"/>
            <a:ext cx="228600" cy="228600"/>
          </a:xfrm>
          <a:prstGeom prst="rect">
            <a:avLst/>
          </a:prstGeom>
          <a:noFill/>
          <a:ln w="19050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AutoShape 5"/>
          <p:cNvSpPr>
            <a:spLocks noChangeArrowheads="1"/>
          </p:cNvSpPr>
          <p:nvPr/>
        </p:nvSpPr>
        <p:spPr bwMode="auto">
          <a:xfrm>
            <a:off x="304800" y="5562600"/>
            <a:ext cx="5562600" cy="1066800"/>
          </a:xfrm>
          <a:prstGeom prst="triangle">
            <a:avLst>
              <a:gd name="adj" fmla="val 48972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8" name="Line 8"/>
          <p:cNvSpPr>
            <a:spLocks noChangeShapeType="1"/>
          </p:cNvSpPr>
          <p:nvPr/>
        </p:nvSpPr>
        <p:spPr bwMode="auto">
          <a:xfrm>
            <a:off x="3048000" y="5562600"/>
            <a:ext cx="0" cy="106680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1" name="Line 11"/>
          <p:cNvSpPr>
            <a:spLocks noChangeShapeType="1"/>
          </p:cNvSpPr>
          <p:nvPr/>
        </p:nvSpPr>
        <p:spPr bwMode="auto">
          <a:xfrm flipH="1" flipV="1">
            <a:off x="4724400" y="4876800"/>
            <a:ext cx="1143000" cy="17526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2" name="Line 12"/>
          <p:cNvSpPr>
            <a:spLocks noChangeShapeType="1"/>
          </p:cNvSpPr>
          <p:nvPr/>
        </p:nvSpPr>
        <p:spPr bwMode="auto">
          <a:xfrm flipV="1">
            <a:off x="304800" y="4648200"/>
            <a:ext cx="4953000" cy="198120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3" name="Line 13"/>
          <p:cNvSpPr>
            <a:spLocks noChangeShapeType="1"/>
          </p:cNvSpPr>
          <p:nvPr/>
        </p:nvSpPr>
        <p:spPr bwMode="auto">
          <a:xfrm flipH="1">
            <a:off x="4648200" y="5029200"/>
            <a:ext cx="152400" cy="7620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4" name="Line 14"/>
          <p:cNvSpPr>
            <a:spLocks noChangeShapeType="1"/>
          </p:cNvSpPr>
          <p:nvPr/>
        </p:nvSpPr>
        <p:spPr bwMode="auto">
          <a:xfrm flipH="1" flipV="1">
            <a:off x="4572000" y="4953000"/>
            <a:ext cx="76200" cy="15240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5" name="Line 15"/>
          <p:cNvSpPr>
            <a:spLocks noChangeShapeType="1"/>
          </p:cNvSpPr>
          <p:nvPr/>
        </p:nvSpPr>
        <p:spPr bwMode="auto">
          <a:xfrm flipV="1">
            <a:off x="228600" y="4876800"/>
            <a:ext cx="990600" cy="17526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6" name="Line 16"/>
          <p:cNvSpPr>
            <a:spLocks noChangeShapeType="1"/>
          </p:cNvSpPr>
          <p:nvPr/>
        </p:nvSpPr>
        <p:spPr bwMode="auto">
          <a:xfrm>
            <a:off x="76200" y="4419600"/>
            <a:ext cx="5791200" cy="220980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7" name="Line 17"/>
          <p:cNvSpPr>
            <a:spLocks noChangeShapeType="1"/>
          </p:cNvSpPr>
          <p:nvPr/>
        </p:nvSpPr>
        <p:spPr bwMode="auto">
          <a:xfrm flipH="1">
            <a:off x="1295400" y="4953000"/>
            <a:ext cx="152400" cy="22860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8" name="Line 18"/>
          <p:cNvSpPr>
            <a:spLocks noChangeShapeType="1"/>
          </p:cNvSpPr>
          <p:nvPr/>
        </p:nvSpPr>
        <p:spPr bwMode="auto">
          <a:xfrm flipH="1" flipV="1">
            <a:off x="1066800" y="5029200"/>
            <a:ext cx="228600" cy="15240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9" name="Line 19"/>
          <p:cNvSpPr>
            <a:spLocks noChangeShapeType="1"/>
          </p:cNvSpPr>
          <p:nvPr/>
        </p:nvSpPr>
        <p:spPr bwMode="auto">
          <a:xfrm flipV="1">
            <a:off x="1219200" y="1600200"/>
            <a:ext cx="1905000" cy="3276600"/>
          </a:xfrm>
          <a:prstGeom prst="line">
            <a:avLst/>
          </a:prstGeom>
          <a:noFill/>
          <a:ln w="28575">
            <a:solidFill>
              <a:schemeClr val="hlink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1" name="Line 21"/>
          <p:cNvSpPr>
            <a:spLocks noChangeShapeType="1"/>
          </p:cNvSpPr>
          <p:nvPr/>
        </p:nvSpPr>
        <p:spPr bwMode="auto">
          <a:xfrm flipH="1" flipV="1">
            <a:off x="2895600" y="1447800"/>
            <a:ext cx="1828800" cy="3429000"/>
          </a:xfrm>
          <a:prstGeom prst="line">
            <a:avLst/>
          </a:prstGeom>
          <a:noFill/>
          <a:ln w="28575">
            <a:solidFill>
              <a:schemeClr val="hlink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2" name="Line 22"/>
          <p:cNvSpPr>
            <a:spLocks noChangeShapeType="1"/>
          </p:cNvSpPr>
          <p:nvPr/>
        </p:nvSpPr>
        <p:spPr bwMode="auto">
          <a:xfrm flipV="1">
            <a:off x="3048000" y="1600200"/>
            <a:ext cx="0" cy="5029200"/>
          </a:xfrm>
          <a:prstGeom prst="line">
            <a:avLst/>
          </a:prstGeom>
          <a:noFill/>
          <a:ln w="28575">
            <a:solidFill>
              <a:schemeClr val="hlink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3" name="Line 23"/>
          <p:cNvSpPr>
            <a:spLocks noChangeShapeType="1"/>
          </p:cNvSpPr>
          <p:nvPr/>
        </p:nvSpPr>
        <p:spPr bwMode="auto">
          <a:xfrm flipH="1" flipV="1">
            <a:off x="3124200" y="1752600"/>
            <a:ext cx="1685925" cy="16906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4" name="Text Box 24"/>
          <p:cNvSpPr txBox="1">
            <a:spLocks noChangeArrowheads="1"/>
          </p:cNvSpPr>
          <p:nvPr/>
        </p:nvSpPr>
        <p:spPr bwMode="auto">
          <a:xfrm>
            <a:off x="4810125" y="1738313"/>
            <a:ext cx="2286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/>
              <a:t>orthocenter</a:t>
            </a:r>
          </a:p>
        </p:txBody>
      </p:sp>
      <p:sp>
        <p:nvSpPr>
          <p:cNvPr id="15385" name="Text Box 25"/>
          <p:cNvSpPr txBox="1">
            <a:spLocks noChangeArrowheads="1"/>
          </p:cNvSpPr>
          <p:nvPr/>
        </p:nvSpPr>
        <p:spPr bwMode="auto">
          <a:xfrm>
            <a:off x="6019800" y="2667000"/>
            <a:ext cx="3124200" cy="272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Orthocenters may occur: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/>
              <a:t>Inside the triangle</a:t>
            </a:r>
            <a:br>
              <a:rPr lang="en-US"/>
            </a:br>
            <a:r>
              <a:rPr lang="en-US"/>
              <a:t>(acute triangles).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/>
              <a:t>Outside the triangle (obtuse triangles).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/>
              <a:t>Or ON the triangle (right triangles).</a:t>
            </a:r>
          </a:p>
        </p:txBody>
      </p:sp>
      <p:sp>
        <p:nvSpPr>
          <p:cNvPr id="22" name="Oval 21"/>
          <p:cNvSpPr/>
          <p:nvPr/>
        </p:nvSpPr>
        <p:spPr>
          <a:xfrm>
            <a:off x="3007374" y="1662113"/>
            <a:ext cx="76200" cy="762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057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5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5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5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5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5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53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53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5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53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53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5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53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53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5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53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5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15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15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15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10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4" dur="500"/>
                                        <p:tgtEl>
                                          <p:spTgt spid="15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8" dur="500"/>
                                        <p:tgtEl>
                                          <p:spTgt spid="15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1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1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8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8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1" dur="500"/>
                                        <p:tgtEl>
                                          <p:spTgt spid="15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86" grpId="0" animBg="1"/>
      <p:bldP spid="15363" grpId="0" build="p"/>
      <p:bldP spid="15364" grpId="0" animBg="1"/>
      <p:bldP spid="15365" grpId="0" animBg="1"/>
      <p:bldP spid="15368" grpId="0" animBg="1"/>
      <p:bldP spid="15371" grpId="0" animBg="1"/>
      <p:bldP spid="15372" grpId="0" animBg="1"/>
      <p:bldP spid="15373" grpId="0" animBg="1"/>
      <p:bldP spid="15374" grpId="0" animBg="1"/>
      <p:bldP spid="15375" grpId="0" animBg="1"/>
      <p:bldP spid="15376" grpId="0" animBg="1"/>
      <p:bldP spid="15376" grpId="1" animBg="1"/>
      <p:bldP spid="15377" grpId="0" animBg="1"/>
      <p:bldP spid="15378" grpId="0" animBg="1"/>
      <p:bldP spid="15379" grpId="0" animBg="1"/>
      <p:bldP spid="15381" grpId="0" animBg="1"/>
      <p:bldP spid="15382" grpId="0" animBg="1"/>
      <p:bldP spid="15383" grpId="0" animBg="1"/>
      <p:bldP spid="15384" grpId="0"/>
      <p:bldP spid="15385" grpId="0"/>
      <p:bldP spid="2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0"/>
          <p:cNvSpPr>
            <a:spLocks noChangeArrowheads="1"/>
          </p:cNvSpPr>
          <p:nvPr/>
        </p:nvSpPr>
        <p:spPr bwMode="auto">
          <a:xfrm>
            <a:off x="6248400" y="3657600"/>
            <a:ext cx="2895600" cy="762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3" name="Rectangle 23"/>
          <p:cNvSpPr>
            <a:spLocks noChangeArrowheads="1"/>
          </p:cNvSpPr>
          <p:nvPr/>
        </p:nvSpPr>
        <p:spPr bwMode="auto">
          <a:xfrm>
            <a:off x="3276600" y="4800600"/>
            <a:ext cx="228600" cy="228600"/>
          </a:xfrm>
          <a:prstGeom prst="rect">
            <a:avLst/>
          </a:prstGeom>
          <a:noFill/>
          <a:ln w="19050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4" name="Line 18"/>
          <p:cNvSpPr>
            <a:spLocks noChangeShapeType="1"/>
          </p:cNvSpPr>
          <p:nvPr/>
        </p:nvSpPr>
        <p:spPr bwMode="auto">
          <a:xfrm flipH="1">
            <a:off x="3276600" y="2438400"/>
            <a:ext cx="243840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5" name="Text Box 19"/>
          <p:cNvSpPr txBox="1">
            <a:spLocks noChangeArrowheads="1"/>
          </p:cNvSpPr>
          <p:nvPr/>
        </p:nvSpPr>
        <p:spPr bwMode="auto">
          <a:xfrm>
            <a:off x="5715000" y="2209800"/>
            <a:ext cx="2286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orthocenter</a:t>
            </a:r>
          </a:p>
        </p:txBody>
      </p:sp>
      <p:sp>
        <p:nvSpPr>
          <p:cNvPr id="20486" name="Text Box 20"/>
          <p:cNvSpPr txBox="1">
            <a:spLocks noChangeArrowheads="1"/>
          </p:cNvSpPr>
          <p:nvPr/>
        </p:nvSpPr>
        <p:spPr bwMode="auto">
          <a:xfrm>
            <a:off x="6324600" y="3048000"/>
            <a:ext cx="2819400" cy="2703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Orthocenters may occur: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/>
              <a:t>Inside the triangle</a:t>
            </a:r>
            <a:br>
              <a:rPr lang="en-US"/>
            </a:br>
            <a:r>
              <a:rPr lang="en-US"/>
              <a:t>(acute triangles).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/>
              <a:t>Outside the triangle (obtuse triangles).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/>
              <a:t>Or ON the triangle (right triangles).</a:t>
            </a:r>
          </a:p>
        </p:txBody>
      </p:sp>
      <p:sp>
        <p:nvSpPr>
          <p:cNvPr id="20487" name="AutoShape 21"/>
          <p:cNvSpPr>
            <a:spLocks noChangeArrowheads="1"/>
          </p:cNvSpPr>
          <p:nvPr/>
        </p:nvSpPr>
        <p:spPr bwMode="auto">
          <a:xfrm>
            <a:off x="2057400" y="2971800"/>
            <a:ext cx="2438400" cy="2057400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8" name="Line 22"/>
          <p:cNvSpPr>
            <a:spLocks noChangeShapeType="1"/>
          </p:cNvSpPr>
          <p:nvPr/>
        </p:nvSpPr>
        <p:spPr bwMode="auto">
          <a:xfrm>
            <a:off x="3276600" y="2971800"/>
            <a:ext cx="0" cy="205740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9" name="Line 24"/>
          <p:cNvSpPr>
            <a:spLocks noChangeShapeType="1"/>
          </p:cNvSpPr>
          <p:nvPr/>
        </p:nvSpPr>
        <p:spPr bwMode="auto">
          <a:xfrm flipH="1" flipV="1">
            <a:off x="2667000" y="4038600"/>
            <a:ext cx="1828800" cy="99060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0" name="Line 25"/>
          <p:cNvSpPr>
            <a:spLocks noChangeShapeType="1"/>
          </p:cNvSpPr>
          <p:nvPr/>
        </p:nvSpPr>
        <p:spPr bwMode="auto">
          <a:xfrm flipV="1">
            <a:off x="2819400" y="3962400"/>
            <a:ext cx="152400" cy="22860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1" name="Line 26"/>
          <p:cNvSpPr>
            <a:spLocks noChangeShapeType="1"/>
          </p:cNvSpPr>
          <p:nvPr/>
        </p:nvSpPr>
        <p:spPr bwMode="auto">
          <a:xfrm flipH="1" flipV="1">
            <a:off x="2743200" y="3886200"/>
            <a:ext cx="228600" cy="7620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2" name="Line 27"/>
          <p:cNvSpPr>
            <a:spLocks noChangeShapeType="1"/>
          </p:cNvSpPr>
          <p:nvPr/>
        </p:nvSpPr>
        <p:spPr bwMode="auto">
          <a:xfrm flipV="1">
            <a:off x="2057400" y="4038600"/>
            <a:ext cx="1828800" cy="99060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3" name="Line 28"/>
          <p:cNvSpPr>
            <a:spLocks noChangeShapeType="1"/>
          </p:cNvSpPr>
          <p:nvPr/>
        </p:nvSpPr>
        <p:spPr bwMode="auto">
          <a:xfrm>
            <a:off x="3733800" y="4114800"/>
            <a:ext cx="76200" cy="22860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4" name="Line 29"/>
          <p:cNvSpPr>
            <a:spLocks noChangeShapeType="1"/>
          </p:cNvSpPr>
          <p:nvPr/>
        </p:nvSpPr>
        <p:spPr bwMode="auto">
          <a:xfrm flipV="1">
            <a:off x="3810000" y="4267200"/>
            <a:ext cx="228600" cy="7620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2971800" cy="1462088"/>
          </a:xfrm>
        </p:spPr>
        <p:txBody>
          <a:bodyPr/>
          <a:lstStyle/>
          <a:p>
            <a:pPr marL="484632" indent="0"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accent1">
                    <a:tint val="83000"/>
                    <a:satMod val="150000"/>
                  </a:schemeClr>
                </a:solidFill>
              </a:rPr>
              <a:t>Altitudes</a:t>
            </a:r>
          </a:p>
        </p:txBody>
      </p:sp>
      <p:sp>
        <p:nvSpPr>
          <p:cNvPr id="22" name="Rectangle 3"/>
          <p:cNvSpPr>
            <a:spLocks noGrp="1" noChangeArrowheads="1"/>
          </p:cNvSpPr>
          <p:nvPr>
            <p:ph idx="1"/>
          </p:nvPr>
        </p:nvSpPr>
        <p:spPr>
          <a:xfrm>
            <a:off x="3124200" y="304800"/>
            <a:ext cx="5257800" cy="1143000"/>
          </a:xfrm>
        </p:spPr>
        <p:txBody>
          <a:bodyPr>
            <a:normAutofit fontScale="92500"/>
          </a:bodyPr>
          <a:lstStyle/>
          <a:p>
            <a:pPr marL="448056" indent="-384048" fontAlgn="auto">
              <a:lnSpc>
                <a:spcPct val="80000"/>
              </a:lnSpc>
              <a:spcAft>
                <a:spcPts val="0"/>
              </a:spcAft>
              <a:buFont typeface="Wingdings 2"/>
              <a:buChar char=""/>
              <a:defRPr/>
            </a:pPr>
            <a:r>
              <a:rPr lang="en-US" sz="2400" dirty="0"/>
              <a:t>Altitudes of a triangle are concurrent.</a:t>
            </a:r>
          </a:p>
          <a:p>
            <a:pPr marL="448056" indent="-384048" fontAlgn="auto">
              <a:lnSpc>
                <a:spcPct val="80000"/>
              </a:lnSpc>
              <a:spcAft>
                <a:spcPts val="0"/>
              </a:spcAft>
              <a:buFont typeface="Wingdings 2"/>
              <a:buChar char=""/>
              <a:defRPr/>
            </a:pPr>
            <a:r>
              <a:rPr lang="en-US" sz="2400" dirty="0"/>
              <a:t>The point of concurrency is called the </a:t>
            </a:r>
            <a:r>
              <a:rPr lang="en-US" sz="2400" u="sng" dirty="0"/>
              <a:t>orthocenter</a:t>
            </a:r>
            <a:r>
              <a:rPr lang="en-US" sz="2400" dirty="0"/>
              <a:t> of the triangle.</a:t>
            </a:r>
          </a:p>
        </p:txBody>
      </p:sp>
      <p:sp>
        <p:nvSpPr>
          <p:cNvPr id="17" name="Oval 16"/>
          <p:cNvSpPr/>
          <p:nvPr/>
        </p:nvSpPr>
        <p:spPr>
          <a:xfrm>
            <a:off x="3238500" y="4323556"/>
            <a:ext cx="76200" cy="762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48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6248400" y="5105400"/>
            <a:ext cx="2895600" cy="762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1143000" y="4800600"/>
            <a:ext cx="228600" cy="228600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08" name="Line 6"/>
          <p:cNvSpPr>
            <a:spLocks noChangeShapeType="1"/>
          </p:cNvSpPr>
          <p:nvPr/>
        </p:nvSpPr>
        <p:spPr bwMode="auto">
          <a:xfrm flipH="1">
            <a:off x="1219200" y="2438400"/>
            <a:ext cx="4495800" cy="2514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09" name="Text Box 7"/>
          <p:cNvSpPr txBox="1">
            <a:spLocks noChangeArrowheads="1"/>
          </p:cNvSpPr>
          <p:nvPr/>
        </p:nvSpPr>
        <p:spPr bwMode="auto">
          <a:xfrm>
            <a:off x="5715000" y="2209800"/>
            <a:ext cx="2286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orthocenter</a:t>
            </a:r>
          </a:p>
        </p:txBody>
      </p:sp>
      <p:sp>
        <p:nvSpPr>
          <p:cNvPr id="21510" name="Text Box 8"/>
          <p:cNvSpPr txBox="1">
            <a:spLocks noChangeArrowheads="1"/>
          </p:cNvSpPr>
          <p:nvPr/>
        </p:nvSpPr>
        <p:spPr bwMode="auto">
          <a:xfrm>
            <a:off x="6324600" y="3048000"/>
            <a:ext cx="2819400" cy="2703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Orthocenters may occur: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/>
              <a:t>Inside the triangle</a:t>
            </a:r>
            <a:br>
              <a:rPr lang="en-US"/>
            </a:br>
            <a:r>
              <a:rPr lang="en-US"/>
              <a:t>(acute triangles).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/>
              <a:t>Outside the triangle (obtuse triangles).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/>
              <a:t>Or ON the triangle (right triangles).</a:t>
            </a:r>
          </a:p>
        </p:txBody>
      </p:sp>
      <p:sp>
        <p:nvSpPr>
          <p:cNvPr id="21511" name="Line 11"/>
          <p:cNvSpPr>
            <a:spLocks noChangeShapeType="1"/>
          </p:cNvSpPr>
          <p:nvPr/>
        </p:nvSpPr>
        <p:spPr bwMode="auto">
          <a:xfrm flipV="1">
            <a:off x="1143000" y="3733800"/>
            <a:ext cx="1371600" cy="129540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2" name="Line 12"/>
          <p:cNvSpPr>
            <a:spLocks noChangeShapeType="1"/>
          </p:cNvSpPr>
          <p:nvPr/>
        </p:nvSpPr>
        <p:spPr bwMode="auto">
          <a:xfrm flipV="1">
            <a:off x="2590800" y="3962400"/>
            <a:ext cx="228600" cy="15240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3" name="Line 13"/>
          <p:cNvSpPr>
            <a:spLocks noChangeShapeType="1"/>
          </p:cNvSpPr>
          <p:nvPr/>
        </p:nvSpPr>
        <p:spPr bwMode="auto">
          <a:xfrm flipH="1" flipV="1">
            <a:off x="2286000" y="3886200"/>
            <a:ext cx="304800" cy="22860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4" name="AutoShape 17"/>
          <p:cNvSpPr>
            <a:spLocks noChangeArrowheads="1"/>
          </p:cNvSpPr>
          <p:nvPr/>
        </p:nvSpPr>
        <p:spPr bwMode="auto">
          <a:xfrm>
            <a:off x="1143000" y="2743200"/>
            <a:ext cx="3352800" cy="2286000"/>
          </a:xfrm>
          <a:prstGeom prst="rtTriangl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5" name="Line 10"/>
          <p:cNvSpPr>
            <a:spLocks noChangeShapeType="1"/>
          </p:cNvSpPr>
          <p:nvPr/>
        </p:nvSpPr>
        <p:spPr bwMode="auto">
          <a:xfrm>
            <a:off x="1143000" y="2743200"/>
            <a:ext cx="0" cy="228600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6" name="Line 14"/>
          <p:cNvSpPr>
            <a:spLocks noChangeShapeType="1"/>
          </p:cNvSpPr>
          <p:nvPr/>
        </p:nvSpPr>
        <p:spPr bwMode="auto">
          <a:xfrm flipV="1">
            <a:off x="1143000" y="5029200"/>
            <a:ext cx="3276600" cy="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 type="oval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2971800" cy="1462088"/>
          </a:xfrm>
        </p:spPr>
        <p:txBody>
          <a:bodyPr/>
          <a:lstStyle/>
          <a:p>
            <a:pPr marL="484632" indent="0"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accent1">
                    <a:tint val="83000"/>
                    <a:satMod val="150000"/>
                  </a:schemeClr>
                </a:solidFill>
              </a:rPr>
              <a:t>Altitudes</a:t>
            </a:r>
          </a:p>
        </p:txBody>
      </p:sp>
      <p:sp>
        <p:nvSpPr>
          <p:cNvPr id="20" name="Rectangle 3"/>
          <p:cNvSpPr>
            <a:spLocks noGrp="1" noChangeArrowheads="1"/>
          </p:cNvSpPr>
          <p:nvPr>
            <p:ph idx="1"/>
          </p:nvPr>
        </p:nvSpPr>
        <p:spPr>
          <a:xfrm>
            <a:off x="3124200" y="304800"/>
            <a:ext cx="5257800" cy="1143000"/>
          </a:xfrm>
        </p:spPr>
        <p:txBody>
          <a:bodyPr>
            <a:normAutofit fontScale="92500"/>
          </a:bodyPr>
          <a:lstStyle/>
          <a:p>
            <a:pPr marL="448056" indent="-384048" fontAlgn="auto">
              <a:lnSpc>
                <a:spcPct val="80000"/>
              </a:lnSpc>
              <a:spcAft>
                <a:spcPts val="0"/>
              </a:spcAft>
              <a:buFont typeface="Wingdings 2"/>
              <a:buChar char=""/>
              <a:defRPr/>
            </a:pPr>
            <a:r>
              <a:rPr lang="en-US" sz="2400" dirty="0"/>
              <a:t>Altitudes of a triangle are concurrent.</a:t>
            </a:r>
          </a:p>
          <a:p>
            <a:pPr marL="448056" indent="-384048" fontAlgn="auto">
              <a:lnSpc>
                <a:spcPct val="80000"/>
              </a:lnSpc>
              <a:spcAft>
                <a:spcPts val="0"/>
              </a:spcAft>
              <a:buFont typeface="Wingdings 2"/>
              <a:buChar char=""/>
              <a:defRPr/>
            </a:pPr>
            <a:r>
              <a:rPr lang="en-US" sz="2400" dirty="0"/>
              <a:t>The point of concurrency is called the </a:t>
            </a:r>
            <a:r>
              <a:rPr lang="en-US" sz="2400" u="sng" dirty="0"/>
              <a:t>orthocenter</a:t>
            </a:r>
            <a:r>
              <a:rPr lang="en-US" sz="2400" dirty="0"/>
              <a:t> of the triangle.</a:t>
            </a:r>
          </a:p>
        </p:txBody>
      </p:sp>
    </p:spTree>
    <p:extLst>
      <p:ext uri="{BB962C8B-B14F-4D97-AF65-F5344CB8AC3E}">
        <p14:creationId xmlns:p14="http://schemas.microsoft.com/office/powerpoint/2010/main" val="4115184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147</TotalTime>
  <Words>635</Words>
  <Application>Microsoft Office PowerPoint</Application>
  <PresentationFormat>On-screen Show (4:3)</PresentationFormat>
  <Paragraphs>108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Solstice</vt:lpstr>
      <vt:lpstr>Friday, November 2, 2012</vt:lpstr>
      <vt:lpstr>Homework Check</vt:lpstr>
      <vt:lpstr>PowerPoint Presentation</vt:lpstr>
      <vt:lpstr>PowerPoint Presentation</vt:lpstr>
      <vt:lpstr>Medians of a Triangle</vt:lpstr>
      <vt:lpstr>Concurrency of Medians of a Triangle Theorem</vt:lpstr>
      <vt:lpstr>Altitudes</vt:lpstr>
      <vt:lpstr>Altitudes</vt:lpstr>
      <vt:lpstr>Altitudes</vt:lpstr>
      <vt:lpstr>Concurrency of Altitudes of a Triangle Theorem</vt:lpstr>
      <vt:lpstr>Check Points</vt:lpstr>
      <vt:lpstr>Check Points</vt:lpstr>
      <vt:lpstr>Next Week…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Friday, November 2, 2012</dc:title>
  <dc:creator>Dria</dc:creator>
  <cp:lastModifiedBy>Dria</cp:lastModifiedBy>
  <cp:revision>11</cp:revision>
  <dcterms:created xsi:type="dcterms:W3CDTF">2012-11-02T15:45:23Z</dcterms:created>
  <dcterms:modified xsi:type="dcterms:W3CDTF">2012-11-02T18:15:05Z</dcterms:modified>
</cp:coreProperties>
</file>